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4" r:id="rId2"/>
  </p:sldMasterIdLst>
  <p:notesMasterIdLst>
    <p:notesMasterId r:id="rId14"/>
  </p:notesMasterIdLst>
  <p:sldIdLst>
    <p:sldId id="855" r:id="rId3"/>
    <p:sldId id="858" r:id="rId4"/>
    <p:sldId id="869" r:id="rId5"/>
    <p:sldId id="859" r:id="rId6"/>
    <p:sldId id="870" r:id="rId7"/>
    <p:sldId id="861" r:id="rId8"/>
    <p:sldId id="854" r:id="rId9"/>
    <p:sldId id="862" r:id="rId10"/>
    <p:sldId id="863" r:id="rId11"/>
    <p:sldId id="846" r:id="rId12"/>
    <p:sldId id="829" r:id="rId13"/>
  </p:sldIdLst>
  <p:sldSz cx="9144000" cy="5145088"/>
  <p:notesSz cx="6797675" cy="9872663"/>
  <p:custDataLst>
    <p:tags r:id="rId15"/>
  </p:custDataLst>
  <p:defaultTextStyle>
    <a:defPPr>
      <a:defRPr lang="ru-RU"/>
    </a:defPPr>
    <a:lvl1pPr marL="0" algn="l" defTabSz="9140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40" algn="l" defTabSz="9140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80" algn="l" defTabSz="9140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20" algn="l" defTabSz="9140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60" algn="l" defTabSz="9140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200" algn="l" defTabSz="9140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240" algn="l" defTabSz="9140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280" algn="l" defTabSz="9140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320" algn="l" defTabSz="91408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18C78A5-546A-44C8-AD58-D6193967D57C}">
          <p14:sldIdLst/>
        </p14:section>
        <p14:section name="Приложения" id="{F7690C41-91D2-4278-803E-41CCDDCFCDD2}">
          <p14:sldIdLst>
            <p14:sldId id="855"/>
            <p14:sldId id="858"/>
            <p14:sldId id="869"/>
            <p14:sldId id="859"/>
            <p14:sldId id="870"/>
            <p14:sldId id="861"/>
            <p14:sldId id="854"/>
            <p14:sldId id="862"/>
            <p14:sldId id="863"/>
          </p14:sldIdLst>
        </p14:section>
        <p14:section name="Приложение" id="{1BD5B4CE-C90D-45A2-9618-97E3B6A481BC}">
          <p14:sldIdLst>
            <p14:sldId id="846"/>
            <p14:sldId id="829"/>
          </p14:sldIdLst>
        </p14:section>
        <p14:section name="Удалить" id="{1A127FE9-D94C-43E1-8A1F-09179AC4F8D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8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Мареева Марина Владимировна" initials="ММВ" lastIdx="4" clrIdx="0"/>
  <p:cmAuthor id="1" name="Лапина Наталья Игоревна" initials="ЛНИ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6D36"/>
    <a:srgbClr val="FF6600"/>
    <a:srgbClr val="4CAF48"/>
    <a:srgbClr val="FF9933"/>
    <a:srgbClr val="C7EFD3"/>
    <a:srgbClr val="000000"/>
    <a:srgbClr val="FF0000"/>
    <a:srgbClr val="CCECFF"/>
    <a:srgbClr val="FFCC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03" autoAdjust="0"/>
    <p:restoredTop sz="99886" autoAdjust="0"/>
  </p:normalViewPr>
  <p:slideViewPr>
    <p:cSldViewPr>
      <p:cViewPr varScale="1">
        <p:scale>
          <a:sx n="151" d="100"/>
          <a:sy n="151" d="100"/>
        </p:scale>
        <p:origin x="138" y="162"/>
      </p:cViewPr>
      <p:guideLst>
        <p:guide orient="horz" pos="1621"/>
        <p:guide pos="2880"/>
        <p:guide orient="horz" pos="1801"/>
      </p:guideLst>
    </p:cSldViewPr>
  </p:slideViewPr>
  <p:outlineViewPr>
    <p:cViewPr>
      <p:scale>
        <a:sx n="33" d="100"/>
        <a:sy n="33" d="100"/>
      </p:scale>
      <p:origin x="0" y="750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6189" cy="493949"/>
          </a:xfrm>
          <a:prstGeom prst="rect">
            <a:avLst/>
          </a:prstGeom>
        </p:spPr>
        <p:txBody>
          <a:bodyPr vert="horz" lIns="91286" tIns="45644" rIns="91286" bIns="4564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01" y="2"/>
            <a:ext cx="2946189" cy="493949"/>
          </a:xfrm>
          <a:prstGeom prst="rect">
            <a:avLst/>
          </a:prstGeom>
        </p:spPr>
        <p:txBody>
          <a:bodyPr vert="horz" lIns="91286" tIns="45644" rIns="91286" bIns="45644" rtlCol="0"/>
          <a:lstStyle>
            <a:lvl1pPr algn="r">
              <a:defRPr sz="1200"/>
            </a:lvl1pPr>
          </a:lstStyle>
          <a:p>
            <a:fld id="{A2F3786B-C69B-47F7-8A4D-D928C61E7A8A}" type="datetimeFigureOut">
              <a:rPr lang="ru-RU" smtClean="0"/>
              <a:t>13.12.2018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8188"/>
            <a:ext cx="658495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86" tIns="45644" rIns="91286" bIns="4564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148"/>
            <a:ext cx="5438140" cy="4442383"/>
          </a:xfrm>
          <a:prstGeom prst="rect">
            <a:avLst/>
          </a:prstGeom>
        </p:spPr>
        <p:txBody>
          <a:bodyPr vert="horz" lIns="91286" tIns="45644" rIns="91286" bIns="4564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377137"/>
            <a:ext cx="2946189" cy="493949"/>
          </a:xfrm>
          <a:prstGeom prst="rect">
            <a:avLst/>
          </a:prstGeom>
        </p:spPr>
        <p:txBody>
          <a:bodyPr vert="horz" lIns="91286" tIns="45644" rIns="91286" bIns="4564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01" y="9377137"/>
            <a:ext cx="2946189" cy="493949"/>
          </a:xfrm>
          <a:prstGeom prst="rect">
            <a:avLst/>
          </a:prstGeom>
        </p:spPr>
        <p:txBody>
          <a:bodyPr vert="horz" lIns="91286" tIns="45644" rIns="91286" bIns="45644" rtlCol="0" anchor="b"/>
          <a:lstStyle>
            <a:lvl1pPr algn="r">
              <a:defRPr sz="1200"/>
            </a:lvl1pPr>
          </a:lstStyle>
          <a:p>
            <a:fld id="{E436914B-5603-4966-B479-144F5586E1E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640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40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080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120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0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200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240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280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20" algn="l" defTabSz="91408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91098341"/>
              </p:ext>
            </p:extLst>
          </p:nvPr>
        </p:nvGraphicFramePr>
        <p:xfrm>
          <a:off x="1591" y="1642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10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1" y="1642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6" r="2445" b="602"/>
          <a:stretch/>
        </p:blipFill>
        <p:spPr>
          <a:xfrm>
            <a:off x="1" y="-20491"/>
            <a:ext cx="9180512" cy="51824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0825" y="3110635"/>
            <a:ext cx="6400800" cy="586082"/>
          </a:xfrm>
        </p:spPr>
        <p:txBody>
          <a:bodyPr>
            <a:normAutofit/>
          </a:bodyPr>
          <a:lstStyle>
            <a:lvl1pPr algn="l">
              <a:defRPr sz="1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5" y="3750437"/>
            <a:ext cx="6400800" cy="641278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" name="Picture 7" descr="Screen Shot 2013-12-24 at 12.16.45.pn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5" y="219432"/>
            <a:ext cx="2457291" cy="788803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0" y="1152122"/>
            <a:ext cx="9144000" cy="0"/>
          </a:xfrm>
          <a:prstGeom prst="line">
            <a:avLst/>
          </a:prstGeom>
          <a:ln>
            <a:solidFill>
              <a:srgbClr val="C6DE2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652984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15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6178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2" y="204853"/>
            <a:ext cx="2776904" cy="871807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0046" y="204851"/>
            <a:ext cx="4718538" cy="439119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2032" y="1076659"/>
            <a:ext cx="2776904" cy="3519383"/>
          </a:xfrm>
        </p:spPr>
        <p:txBody>
          <a:bodyPr/>
          <a:lstStyle>
            <a:lvl1pPr marL="0" indent="0">
              <a:buNone/>
              <a:defRPr sz="1200"/>
            </a:lvl1pPr>
            <a:lvl2pPr marL="389536" indent="0">
              <a:buNone/>
              <a:defRPr sz="1000"/>
            </a:lvl2pPr>
            <a:lvl3pPr marL="779071" indent="0">
              <a:buNone/>
              <a:defRPr sz="900"/>
            </a:lvl3pPr>
            <a:lvl4pPr marL="1168607" indent="0">
              <a:buNone/>
              <a:defRPr sz="800"/>
            </a:lvl4pPr>
            <a:lvl5pPr marL="1558140" indent="0">
              <a:buNone/>
              <a:defRPr sz="800"/>
            </a:lvl5pPr>
            <a:lvl6pPr marL="1947676" indent="0">
              <a:buNone/>
              <a:defRPr sz="800"/>
            </a:lvl6pPr>
            <a:lvl7pPr marL="2337211" indent="0">
              <a:buNone/>
              <a:defRPr sz="800"/>
            </a:lvl7pPr>
            <a:lvl8pPr marL="2726747" indent="0">
              <a:buNone/>
              <a:defRPr sz="800"/>
            </a:lvl8pPr>
            <a:lvl9pPr marL="3116282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49986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420" y="3601561"/>
            <a:ext cx="5064369" cy="425185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654420" y="459725"/>
            <a:ext cx="5064369" cy="3087053"/>
          </a:xfrm>
        </p:spPr>
        <p:txBody>
          <a:bodyPr/>
          <a:lstStyle>
            <a:lvl1pPr marL="0" indent="0">
              <a:buNone/>
              <a:defRPr sz="2700"/>
            </a:lvl1pPr>
            <a:lvl2pPr marL="389536" indent="0">
              <a:buNone/>
              <a:defRPr sz="2400"/>
            </a:lvl2pPr>
            <a:lvl3pPr marL="779071" indent="0">
              <a:buNone/>
              <a:defRPr sz="2000"/>
            </a:lvl3pPr>
            <a:lvl4pPr marL="1168607" indent="0">
              <a:buNone/>
              <a:defRPr sz="1700"/>
            </a:lvl4pPr>
            <a:lvl5pPr marL="1558140" indent="0">
              <a:buNone/>
              <a:defRPr sz="1700"/>
            </a:lvl5pPr>
            <a:lvl6pPr marL="1947676" indent="0">
              <a:buNone/>
              <a:defRPr sz="1700"/>
            </a:lvl6pPr>
            <a:lvl7pPr marL="2337211" indent="0">
              <a:buNone/>
              <a:defRPr sz="1700"/>
            </a:lvl7pPr>
            <a:lvl8pPr marL="2726747" indent="0">
              <a:buNone/>
              <a:defRPr sz="1700"/>
            </a:lvl8pPr>
            <a:lvl9pPr marL="3116282" indent="0">
              <a:buNone/>
              <a:defRPr sz="17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54420" y="4026746"/>
            <a:ext cx="5064369" cy="603833"/>
          </a:xfrm>
        </p:spPr>
        <p:txBody>
          <a:bodyPr/>
          <a:lstStyle>
            <a:lvl1pPr marL="0" indent="0">
              <a:buNone/>
              <a:defRPr sz="1200"/>
            </a:lvl1pPr>
            <a:lvl2pPr marL="389536" indent="0">
              <a:buNone/>
              <a:defRPr sz="1000"/>
            </a:lvl2pPr>
            <a:lvl3pPr marL="779071" indent="0">
              <a:buNone/>
              <a:defRPr sz="900"/>
            </a:lvl3pPr>
            <a:lvl4pPr marL="1168607" indent="0">
              <a:buNone/>
              <a:defRPr sz="800"/>
            </a:lvl4pPr>
            <a:lvl5pPr marL="1558140" indent="0">
              <a:buNone/>
              <a:defRPr sz="800"/>
            </a:lvl5pPr>
            <a:lvl6pPr marL="1947676" indent="0">
              <a:buNone/>
              <a:defRPr sz="800"/>
            </a:lvl6pPr>
            <a:lvl7pPr marL="2337211" indent="0">
              <a:buNone/>
              <a:defRPr sz="800"/>
            </a:lvl7pPr>
            <a:lvl8pPr marL="2726747" indent="0">
              <a:buNone/>
              <a:defRPr sz="800"/>
            </a:lvl8pPr>
            <a:lvl9pPr marL="3116282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6660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44487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076952" y="295366"/>
            <a:ext cx="1730619" cy="420658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83629" y="295366"/>
            <a:ext cx="5052646" cy="420658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9653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948" y="295368"/>
            <a:ext cx="5172808" cy="50498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883629" y="1283890"/>
            <a:ext cx="6923942" cy="3218062"/>
          </a:xfr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68885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948" y="295368"/>
            <a:ext cx="5172808" cy="50498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83629" y="1283890"/>
            <a:ext cx="6923942" cy="3218062"/>
          </a:xfrm>
        </p:spPr>
        <p:txBody>
          <a:bodyPr/>
          <a:lstStyle/>
          <a:p>
            <a:pPr lv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955768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956899" y="295366"/>
            <a:ext cx="7501303" cy="4206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90765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900114" y="1005886"/>
            <a:ext cx="7689850" cy="349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99595" y="681751"/>
            <a:ext cx="5603875" cy="270113"/>
          </a:xfrm>
        </p:spPr>
        <p:txBody>
          <a:bodyPr/>
          <a:lstStyle>
            <a:lvl1pPr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210634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8736"/>
            <a:ext cx="2133600" cy="273928"/>
          </a:xfrm>
          <a:prstGeom prst="rect">
            <a:avLst/>
          </a:prstGeom>
        </p:spPr>
        <p:txBody>
          <a:bodyPr lIns="91408" tIns="45704" rIns="91408" bIns="45704"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8736"/>
            <a:ext cx="2895600" cy="273928"/>
          </a:xfrm>
          <a:prstGeom prst="rect">
            <a:avLst/>
          </a:prstGeom>
        </p:spPr>
        <p:txBody>
          <a:bodyPr lIns="91408" tIns="45704" rIns="91408" bIns="45704"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48464" y="4930802"/>
            <a:ext cx="442392" cy="234830"/>
          </a:xfrm>
          <a:prstGeom prst="rect">
            <a:avLst/>
          </a:prstGeom>
        </p:spPr>
        <p:txBody>
          <a:bodyPr lIns="91408" tIns="45704" rIns="91408" bIns="45704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8502E6E0-42AE-4DC2-A9DE-B4070DCB9E1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881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79464261"/>
              </p:ext>
            </p:extLst>
          </p:nvPr>
        </p:nvGraphicFramePr>
        <p:xfrm>
          <a:off x="1589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63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847242" y="4845007"/>
            <a:ext cx="241953" cy="274722"/>
          </a:xfrm>
          <a:prstGeom prst="roundRect">
            <a:avLst/>
          </a:prstGeom>
          <a:solidFill>
            <a:srgbClr val="4CAF48"/>
          </a:solidFill>
          <a:effectLst>
            <a:softEdge rad="31750"/>
          </a:effectLst>
        </p:spPr>
        <p:txBody>
          <a:bodyPr vert="horz" lIns="0" tIns="45704" rIns="0" bIns="45704" rtlCol="0" anchor="ctr"/>
          <a:lstStyle>
            <a:lvl1pPr algn="ctr">
              <a:defRPr sz="900" b="1" i="1">
                <a:solidFill>
                  <a:schemeClr val="bg1"/>
                </a:solidFill>
                <a:latin typeface="+mj-lt"/>
              </a:defRPr>
            </a:lvl1pPr>
          </a:lstStyle>
          <a:p>
            <a:fld id="{575FED36-2639-4BD6-A414-DA56354A75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000" y="270001"/>
            <a:ext cx="7040076" cy="5040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accent5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31042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lIns="91408" tIns="45704" rIns="91408" bIns="45704"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lIns="91408" tIns="45704" rIns="91408" bIns="45704"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7601-06E6-485E-BA3A-7703564E0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054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3048" y="1598315"/>
            <a:ext cx="7174523" cy="1102859"/>
          </a:xfrm>
        </p:spPr>
        <p:txBody>
          <a:bodyPr/>
          <a:lstStyle>
            <a:lvl1pPr>
              <a:defRPr baseline="0">
                <a:latin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092" y="2915550"/>
            <a:ext cx="5908431" cy="1314856"/>
          </a:xfrm>
        </p:spPr>
        <p:txBody>
          <a:bodyPr/>
          <a:lstStyle>
            <a:lvl1pPr marL="0" indent="0" algn="ctr">
              <a:buNone/>
              <a:defRPr baseline="0">
                <a:latin typeface="Arial" pitchFamily="34" charset="0"/>
              </a:defRPr>
            </a:lvl1pPr>
            <a:lvl2pPr marL="389536" indent="0" algn="ctr">
              <a:buNone/>
              <a:defRPr/>
            </a:lvl2pPr>
            <a:lvl3pPr marL="779071" indent="0" algn="ctr">
              <a:buNone/>
              <a:defRPr/>
            </a:lvl3pPr>
            <a:lvl4pPr marL="1168607" indent="0" algn="ctr">
              <a:buNone/>
              <a:defRPr/>
            </a:lvl4pPr>
            <a:lvl5pPr marL="1558140" indent="0" algn="ctr">
              <a:buNone/>
              <a:defRPr/>
            </a:lvl5pPr>
            <a:lvl6pPr marL="1947676" indent="0" algn="ctr">
              <a:buNone/>
              <a:defRPr/>
            </a:lvl6pPr>
            <a:lvl7pPr marL="2337211" indent="0" algn="ctr">
              <a:buNone/>
              <a:defRPr/>
            </a:lvl7pPr>
            <a:lvl8pPr marL="2726747" indent="0" algn="ctr">
              <a:buNone/>
              <a:defRPr/>
            </a:lvl8pPr>
            <a:lvl9pPr marL="3116282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69954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700" baseline="0">
                <a:latin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Arial" pitchFamily="34" charset="0"/>
              </a:defRPr>
            </a:lvl1pPr>
            <a:lvl2pPr>
              <a:defRPr baseline="0">
                <a:latin typeface="Arial" pitchFamily="34" charset="0"/>
              </a:defRPr>
            </a:lvl2pPr>
            <a:lvl3pPr>
              <a:defRPr baseline="0">
                <a:latin typeface="Arial" pitchFamily="34" charset="0"/>
              </a:defRPr>
            </a:lvl3pPr>
            <a:lvl4pPr>
              <a:defRPr baseline="0">
                <a:latin typeface="Arial" pitchFamily="34" charset="0"/>
              </a:defRPr>
            </a:lvl4pPr>
            <a:lvl5pPr>
              <a:defRPr baseline="0">
                <a:latin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17099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0" y="3306196"/>
            <a:ext cx="7174523" cy="1021872"/>
          </a:xfrm>
        </p:spPr>
        <p:txBody>
          <a:bodyPr/>
          <a:lstStyle>
            <a:lvl1pPr algn="l">
              <a:defRPr sz="3400" b="1" cap="all" baseline="0">
                <a:latin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6750" y="2180708"/>
            <a:ext cx="7174523" cy="1125488"/>
          </a:xfrm>
        </p:spPr>
        <p:txBody>
          <a:bodyPr anchor="b"/>
          <a:lstStyle>
            <a:lvl1pPr marL="0" indent="0">
              <a:buNone/>
              <a:defRPr sz="1700" baseline="0">
                <a:latin typeface="Arial" pitchFamily="34" charset="0"/>
              </a:defRPr>
            </a:lvl1pPr>
            <a:lvl2pPr marL="389536" indent="0">
              <a:buNone/>
              <a:defRPr sz="1500"/>
            </a:lvl2pPr>
            <a:lvl3pPr marL="779071" indent="0">
              <a:buNone/>
              <a:defRPr sz="1400"/>
            </a:lvl3pPr>
            <a:lvl4pPr marL="1168607" indent="0">
              <a:buNone/>
              <a:defRPr sz="1200"/>
            </a:lvl4pPr>
            <a:lvl5pPr marL="1558140" indent="0">
              <a:buNone/>
              <a:defRPr sz="1200"/>
            </a:lvl5pPr>
            <a:lvl6pPr marL="1947676" indent="0">
              <a:buNone/>
              <a:defRPr sz="1200"/>
            </a:lvl6pPr>
            <a:lvl7pPr marL="2337211" indent="0">
              <a:buNone/>
              <a:defRPr sz="1200"/>
            </a:lvl7pPr>
            <a:lvl8pPr marL="2726747" indent="0">
              <a:buNone/>
              <a:defRPr sz="1200"/>
            </a:lvl8pPr>
            <a:lvl9pPr marL="3116282" indent="0">
              <a:buNone/>
              <a:defRPr sz="12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13511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83628" y="1283890"/>
            <a:ext cx="3390900" cy="3218062"/>
          </a:xfrm>
        </p:spPr>
        <p:txBody>
          <a:bodyPr/>
          <a:lstStyle>
            <a:lvl1pPr>
              <a:defRPr sz="2400" baseline="0">
                <a:latin typeface="Arial" pitchFamily="34" charset="0"/>
              </a:defRPr>
            </a:lvl1pPr>
            <a:lvl2pPr>
              <a:defRPr sz="2000" baseline="0">
                <a:latin typeface="Arial" pitchFamily="34" charset="0"/>
              </a:defRPr>
            </a:lvl2pPr>
            <a:lvl3pPr>
              <a:defRPr sz="1700" baseline="0">
                <a:latin typeface="Arial" pitchFamily="34" charset="0"/>
              </a:defRPr>
            </a:lvl3pPr>
            <a:lvl4pPr>
              <a:defRPr sz="1500" baseline="0">
                <a:latin typeface="Arial" pitchFamily="34" charset="0"/>
              </a:defRPr>
            </a:lvl4pPr>
            <a:lvl5pPr>
              <a:defRPr sz="1500" baseline="0">
                <a:latin typeface="Arial" pitchFamily="34" charset="0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15206" y="1283890"/>
            <a:ext cx="3392365" cy="3218062"/>
          </a:xfrm>
        </p:spPr>
        <p:txBody>
          <a:bodyPr/>
          <a:lstStyle>
            <a:lvl1pPr>
              <a:defRPr sz="2400" baseline="0">
                <a:latin typeface="Arial" pitchFamily="34" charset="0"/>
              </a:defRPr>
            </a:lvl1pPr>
            <a:lvl2pPr>
              <a:defRPr sz="2000" baseline="0">
                <a:latin typeface="Arial" pitchFamily="34" charset="0"/>
              </a:defRPr>
            </a:lvl2pPr>
            <a:lvl3pPr>
              <a:defRPr sz="1700" baseline="0">
                <a:latin typeface="Arial" pitchFamily="34" charset="0"/>
              </a:defRPr>
            </a:lvl3pPr>
            <a:lvl4pPr>
              <a:defRPr sz="1500" baseline="0">
                <a:latin typeface="Arial" pitchFamily="34" charset="0"/>
              </a:defRPr>
            </a:lvl4pPr>
            <a:lvl5pPr>
              <a:defRPr sz="1500" baseline="0">
                <a:latin typeface="Arial" pitchFamily="34" charset="0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19790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2" y="206043"/>
            <a:ext cx="7596554" cy="857515"/>
          </a:xfrm>
        </p:spPr>
        <p:txBody>
          <a:bodyPr/>
          <a:lstStyle>
            <a:lvl1pPr>
              <a:defRPr baseline="0">
                <a:latin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2031" y="1151690"/>
            <a:ext cx="3729404" cy="479970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536" indent="0">
              <a:buNone/>
              <a:defRPr sz="1700" b="1"/>
            </a:lvl2pPr>
            <a:lvl3pPr marL="779071" indent="0">
              <a:buNone/>
              <a:defRPr sz="1500" b="1"/>
            </a:lvl3pPr>
            <a:lvl4pPr marL="1168607" indent="0">
              <a:buNone/>
              <a:defRPr sz="1400" b="1"/>
            </a:lvl4pPr>
            <a:lvl5pPr marL="1558140" indent="0">
              <a:buNone/>
              <a:defRPr sz="1400" b="1"/>
            </a:lvl5pPr>
            <a:lvl6pPr marL="1947676" indent="0">
              <a:buNone/>
              <a:defRPr sz="1400" b="1"/>
            </a:lvl6pPr>
            <a:lvl7pPr marL="2337211" indent="0">
              <a:buNone/>
              <a:defRPr sz="1400" b="1"/>
            </a:lvl7pPr>
            <a:lvl8pPr marL="2726747" indent="0">
              <a:buNone/>
              <a:defRPr sz="1400" b="1"/>
            </a:lvl8pPr>
            <a:lvl9pPr marL="3116282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031" y="1631661"/>
            <a:ext cx="3729404" cy="2964381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7716" y="1151690"/>
            <a:ext cx="3730869" cy="479970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536" indent="0">
              <a:buNone/>
              <a:defRPr sz="1700" b="1"/>
            </a:lvl2pPr>
            <a:lvl3pPr marL="779071" indent="0">
              <a:buNone/>
              <a:defRPr sz="1500" b="1"/>
            </a:lvl3pPr>
            <a:lvl4pPr marL="1168607" indent="0">
              <a:buNone/>
              <a:defRPr sz="1400" b="1"/>
            </a:lvl4pPr>
            <a:lvl5pPr marL="1558140" indent="0">
              <a:buNone/>
              <a:defRPr sz="1400" b="1"/>
            </a:lvl5pPr>
            <a:lvl6pPr marL="1947676" indent="0">
              <a:buNone/>
              <a:defRPr sz="1400" b="1"/>
            </a:lvl6pPr>
            <a:lvl7pPr marL="2337211" indent="0">
              <a:buNone/>
              <a:defRPr sz="1400" b="1"/>
            </a:lvl7pPr>
            <a:lvl8pPr marL="2726747" indent="0">
              <a:buNone/>
              <a:defRPr sz="1400" b="1"/>
            </a:lvl8pPr>
            <a:lvl9pPr marL="3116282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7716" y="1631661"/>
            <a:ext cx="3730869" cy="2964381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77895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39070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1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826338947"/>
              </p:ext>
            </p:extLst>
          </p:nvPr>
        </p:nvGraphicFramePr>
        <p:xfrm>
          <a:off x="1591" y="1642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892" name="think-cell Slide" r:id="rId7" imgW="360" imgH="360" progId="TCLayout.ActiveDocument.1">
                  <p:embed/>
                </p:oleObj>
              </mc:Choice>
              <mc:Fallback>
                <p:oleObj name="think-cell Slide" r:id="rId7" imgW="360" imgH="36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1" y="1642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7067" y="8521"/>
            <a:ext cx="7040076" cy="1024783"/>
          </a:xfrm>
          <a:prstGeom prst="rect">
            <a:avLst/>
          </a:prstGeom>
        </p:spPr>
        <p:txBody>
          <a:bodyPr vert="horz" lIns="0" tIns="45704" rIns="91408" bIns="45704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7067" y="1283752"/>
            <a:ext cx="8469002" cy="3526800"/>
          </a:xfrm>
          <a:prstGeom prst="rect">
            <a:avLst/>
          </a:prstGeom>
        </p:spPr>
        <p:txBody>
          <a:bodyPr vert="horz" lIns="0" tIns="45704" rIns="91408" bIns="45704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marL="625256" lvl="3" indent="-95217" algn="l" defTabSz="45704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n-US" dirty="0"/>
              <a:t>Fifth level</a:t>
            </a:r>
          </a:p>
        </p:txBody>
      </p:sp>
      <p:pic>
        <p:nvPicPr>
          <p:cNvPr id="9" name="Picture 8" descr="Screen Shot 2013-12-24 at 12.16.45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9426" y="241640"/>
            <a:ext cx="1739667" cy="558442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0" y="1058957"/>
            <a:ext cx="9144000" cy="0"/>
          </a:xfrm>
          <a:prstGeom prst="line">
            <a:avLst/>
          </a:prstGeom>
          <a:ln>
            <a:solidFill>
              <a:srgbClr val="C6DE2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847242" y="4845007"/>
            <a:ext cx="241953" cy="274722"/>
          </a:xfrm>
          <a:prstGeom prst="rect">
            <a:avLst/>
          </a:prstGeom>
        </p:spPr>
        <p:txBody>
          <a:bodyPr vert="horz" lIns="0" tIns="45704" rIns="0" bIns="4570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pPr defTabSz="457040"/>
            <a:fld id="{575FED36-2639-4BD6-A414-DA56354A75E3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457040"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02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84" r:id="rId3"/>
  </p:sldLayoutIdLst>
  <p:hf hdr="0" ftr="0" dt="0"/>
  <p:txStyles>
    <p:titleStyle>
      <a:lvl1pPr marL="0" indent="0" algn="l" defTabSz="457040" rtl="0" eaLnBrk="1" latinLnBrk="0" hangingPunct="1">
        <a:spcBef>
          <a:spcPct val="0"/>
        </a:spcBef>
        <a:buNone/>
        <a:defRPr sz="2100" b="1" kern="1200">
          <a:solidFill>
            <a:srgbClr val="0B592A"/>
          </a:solidFill>
          <a:latin typeface="+mj-lt"/>
          <a:ea typeface="+mj-ea"/>
          <a:cs typeface="+mj-cs"/>
        </a:defRPr>
      </a:lvl1pPr>
    </p:titleStyle>
    <p:bodyStyle>
      <a:lvl1pPr marL="180912" indent="-180912" algn="l" defTabSz="45704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200" kern="1200">
          <a:solidFill>
            <a:srgbClr val="464648"/>
          </a:solidFill>
          <a:latin typeface="+mj-lt"/>
          <a:ea typeface="+mn-ea"/>
          <a:cs typeface="+mn-cs"/>
        </a:defRPr>
      </a:lvl1pPr>
      <a:lvl2pPr marL="355476" indent="-174565" algn="l" defTabSz="457040" rtl="0" eaLnBrk="1" latinLnBrk="0" hangingPunct="1">
        <a:spcBef>
          <a:spcPct val="20000"/>
        </a:spcBef>
        <a:buFont typeface="Arial"/>
        <a:buChar char="–"/>
        <a:defRPr sz="1200" kern="1200">
          <a:solidFill>
            <a:srgbClr val="464648"/>
          </a:solidFill>
          <a:latin typeface="+mj-lt"/>
          <a:ea typeface="+mn-ea"/>
          <a:cs typeface="+mn-cs"/>
        </a:defRPr>
      </a:lvl2pPr>
      <a:lvl3pPr marL="450692" indent="-95217" algn="l" defTabSz="457040" rtl="0" eaLnBrk="1" latinLnBrk="0" hangingPunct="1">
        <a:spcBef>
          <a:spcPct val="20000"/>
        </a:spcBef>
        <a:buFont typeface="Wingdings" panose="05000000000000000000" pitchFamily="2" charset="2"/>
        <a:buChar char="§"/>
        <a:defRPr lang="en-US" sz="1200" kern="1200" dirty="0">
          <a:solidFill>
            <a:srgbClr val="464648"/>
          </a:solidFill>
          <a:latin typeface="+mj-lt"/>
          <a:ea typeface="+mn-ea"/>
          <a:cs typeface="+mn-cs"/>
        </a:defRPr>
      </a:lvl3pPr>
      <a:lvl4pPr marL="625256" indent="-174565" algn="l" defTabSz="457040" rtl="0" eaLnBrk="1" latinLnBrk="0" hangingPunct="1">
        <a:spcBef>
          <a:spcPct val="20000"/>
        </a:spcBef>
        <a:buFont typeface="Arial"/>
        <a:buChar char="–"/>
        <a:tabLst>
          <a:tab pos="537975" algn="l"/>
        </a:tabLst>
        <a:defRPr sz="1200" kern="1200">
          <a:solidFill>
            <a:srgbClr val="464648"/>
          </a:solidFill>
          <a:latin typeface="+mj-lt"/>
          <a:ea typeface="+mn-ea"/>
          <a:cs typeface="+mn-cs"/>
        </a:defRPr>
      </a:lvl4pPr>
      <a:lvl5pPr marL="450692" indent="-95217" algn="l" defTabSz="457040" rtl="0" eaLnBrk="1" latinLnBrk="0" hangingPunct="1">
        <a:spcBef>
          <a:spcPct val="20000"/>
        </a:spcBef>
        <a:buFont typeface="Arial"/>
        <a:buChar char="•"/>
        <a:tabLst>
          <a:tab pos="537975" algn="l"/>
        </a:tabLst>
        <a:defRPr sz="1200" kern="1200">
          <a:solidFill>
            <a:srgbClr val="464648"/>
          </a:solidFill>
          <a:latin typeface="+mj-lt"/>
          <a:ea typeface="+mn-ea"/>
          <a:cs typeface="+mn-cs"/>
        </a:defRPr>
      </a:lvl5pPr>
      <a:lvl6pPr marL="2513720" indent="-228520" algn="l" defTabSz="45704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60" indent="-228520" algn="l" defTabSz="45704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00" indent="-228520" algn="l" defTabSz="45704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40" indent="-228520" algn="l" defTabSz="45704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40" algn="l" defTabSz="4570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80" algn="l" defTabSz="4570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20" algn="l" defTabSz="4570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0" algn="l" defTabSz="4570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00" algn="l" defTabSz="4570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40" algn="l" defTabSz="4570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4570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20" algn="l" defTabSz="45704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4" descr="LEFT_0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109"/>
            <a:ext cx="646235" cy="464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3" descr="LEFT_0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109"/>
            <a:ext cx="646235" cy="464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5866" y="295368"/>
            <a:ext cx="5603631" cy="504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866" y="920637"/>
            <a:ext cx="7829550" cy="359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07" tIns="38954" rIns="77907" bIns="389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936384" y="761045"/>
            <a:ext cx="7809034" cy="0"/>
          </a:xfrm>
          <a:prstGeom prst="line">
            <a:avLst/>
          </a:prstGeom>
          <a:noFill/>
          <a:ln w="28575">
            <a:solidFill>
              <a:srgbClr val="00703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77907" tIns="38954" rIns="77907" bIns="38954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031" name="Line 9"/>
          <p:cNvSpPr>
            <a:spLocks noChangeShapeType="1"/>
          </p:cNvSpPr>
          <p:nvPr/>
        </p:nvSpPr>
        <p:spPr bwMode="auto">
          <a:xfrm>
            <a:off x="2" y="761045"/>
            <a:ext cx="652097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77907" tIns="38954" rIns="77907" bIns="38954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1032" name="Picture 15" descr="logo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546" y="275120"/>
            <a:ext cx="1872762" cy="37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3" name="Group 13"/>
          <p:cNvGrpSpPr>
            <a:grpSpLocks/>
          </p:cNvGrpSpPr>
          <p:nvPr/>
        </p:nvGrpSpPr>
        <p:grpSpPr bwMode="auto">
          <a:xfrm>
            <a:off x="8096250" y="4682984"/>
            <a:ext cx="1047750" cy="181031"/>
            <a:chOff x="5100" y="3932"/>
            <a:chExt cx="660" cy="152"/>
          </a:xfrm>
        </p:grpSpPr>
        <p:sp>
          <p:nvSpPr>
            <p:cNvPr id="1035" name="AutoShape 2"/>
            <p:cNvSpPr>
              <a:spLocks noChangeArrowheads="1"/>
            </p:cNvSpPr>
            <p:nvPr userDrawn="1"/>
          </p:nvSpPr>
          <p:spPr bwMode="auto">
            <a:xfrm>
              <a:off x="5100" y="3932"/>
              <a:ext cx="660" cy="152"/>
            </a:xfrm>
            <a:prstGeom prst="roundRect">
              <a:avLst>
                <a:gd name="adj" fmla="val 37500"/>
              </a:avLst>
            </a:prstGeom>
            <a:solidFill>
              <a:srgbClr val="7DC244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2000" b="0" dirty="0">
                <a:solidFill>
                  <a:srgbClr val="000000"/>
                </a:solidFill>
                <a:ea typeface="ヒラギノ角ゴ Pro W3"/>
                <a:cs typeface="ヒラギノ角ゴ Pro W3"/>
              </a:endParaRPr>
            </a:p>
          </p:txBody>
        </p:sp>
        <p:sp>
          <p:nvSpPr>
            <p:cNvPr id="1036" name="Rectangle 11"/>
            <p:cNvSpPr>
              <a:spLocks noChangeArrowheads="1"/>
            </p:cNvSpPr>
            <p:nvPr userDrawn="1"/>
          </p:nvSpPr>
          <p:spPr bwMode="auto">
            <a:xfrm>
              <a:off x="5664" y="3932"/>
              <a:ext cx="96" cy="152"/>
            </a:xfrm>
            <a:prstGeom prst="rect">
              <a:avLst/>
            </a:prstGeom>
            <a:solidFill>
              <a:srgbClr val="7DC244"/>
            </a:solidFill>
            <a:ln>
              <a:noFill/>
            </a:ln>
            <a:extLst/>
          </p:spPr>
          <p:txBody>
            <a:bodyPr wrap="none" lIns="0" tIns="0" rIns="0" bIns="0" anchor="ctr"/>
            <a:lstStyle>
              <a:lvl1pPr>
                <a:defRPr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b="0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sp>
        <p:nvSpPr>
          <p:cNvPr id="1034" name="Rectangle 19"/>
          <p:cNvSpPr>
            <a:spLocks noChangeArrowheads="1"/>
          </p:cNvSpPr>
          <p:nvPr/>
        </p:nvSpPr>
        <p:spPr bwMode="auto">
          <a:xfrm>
            <a:off x="8197362" y="4669882"/>
            <a:ext cx="641838" cy="171503"/>
          </a:xfrm>
          <a:prstGeom prst="rect">
            <a:avLst/>
          </a:prstGeom>
          <a:noFill/>
          <a:ln>
            <a:noFill/>
          </a:ln>
          <a:extLst/>
        </p:spPr>
        <p:txBody>
          <a:bodyPr lIns="77907" tIns="38954" rIns="77907" bIns="38954"/>
          <a:lstStyle>
            <a:lvl1pPr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EAECCD-03A5-4D0E-A27A-FF0C0CE03FB9}" type="slidenum">
              <a:rPr lang="ru-RU" altLang="ru-RU" sz="10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sz="1000" b="0" dirty="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2991514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3" r:id="rId16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03C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03C"/>
          </a:solidFill>
          <a:latin typeface="Arial" charset="0"/>
          <a:ea typeface="ヒラギノ角ゴ Pro W3" pitchFamily="-128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03C"/>
          </a:solidFill>
          <a:latin typeface="Arial" charset="0"/>
          <a:ea typeface="ヒラギノ角ゴ Pro W3" pitchFamily="-128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03C"/>
          </a:solidFill>
          <a:latin typeface="Arial" charset="0"/>
          <a:ea typeface="ヒラギノ角ゴ Pro W3" pitchFamily="-128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rgbClr val="00703C"/>
          </a:solidFill>
          <a:latin typeface="Arial" charset="0"/>
          <a:ea typeface="ヒラギノ角ゴ Pro W3" pitchFamily="-128" charset="-128"/>
        </a:defRPr>
      </a:lvl5pPr>
      <a:lvl6pPr marL="389536" algn="l" rtl="0" fontAlgn="base">
        <a:lnSpc>
          <a:spcPct val="90000"/>
        </a:lnSpc>
        <a:spcBef>
          <a:spcPct val="0"/>
        </a:spcBef>
        <a:spcAft>
          <a:spcPct val="0"/>
        </a:spcAft>
        <a:defRPr sz="1700" b="1">
          <a:solidFill>
            <a:srgbClr val="007341"/>
          </a:solidFill>
          <a:latin typeface="Arial" charset="0"/>
          <a:ea typeface="ヒラギノ角ゴ Pro W3" pitchFamily="-128" charset="-128"/>
        </a:defRPr>
      </a:lvl6pPr>
      <a:lvl7pPr marL="779071" algn="l" rtl="0" fontAlgn="base">
        <a:lnSpc>
          <a:spcPct val="90000"/>
        </a:lnSpc>
        <a:spcBef>
          <a:spcPct val="0"/>
        </a:spcBef>
        <a:spcAft>
          <a:spcPct val="0"/>
        </a:spcAft>
        <a:defRPr sz="1700" b="1">
          <a:solidFill>
            <a:srgbClr val="007341"/>
          </a:solidFill>
          <a:latin typeface="Arial" charset="0"/>
          <a:ea typeface="ヒラギノ角ゴ Pro W3" pitchFamily="-128" charset="-128"/>
        </a:defRPr>
      </a:lvl7pPr>
      <a:lvl8pPr marL="1168607" algn="l" rtl="0" fontAlgn="base">
        <a:lnSpc>
          <a:spcPct val="90000"/>
        </a:lnSpc>
        <a:spcBef>
          <a:spcPct val="0"/>
        </a:spcBef>
        <a:spcAft>
          <a:spcPct val="0"/>
        </a:spcAft>
        <a:defRPr sz="1700" b="1">
          <a:solidFill>
            <a:srgbClr val="007341"/>
          </a:solidFill>
          <a:latin typeface="Arial" charset="0"/>
          <a:ea typeface="ヒラギノ角ゴ Pro W3" pitchFamily="-128" charset="-128"/>
        </a:defRPr>
      </a:lvl8pPr>
      <a:lvl9pPr marL="1558140" algn="l" rtl="0" fontAlgn="base">
        <a:lnSpc>
          <a:spcPct val="90000"/>
        </a:lnSpc>
        <a:spcBef>
          <a:spcPct val="0"/>
        </a:spcBef>
        <a:spcAft>
          <a:spcPct val="0"/>
        </a:spcAft>
        <a:defRPr sz="1700" b="1">
          <a:solidFill>
            <a:srgbClr val="007341"/>
          </a:solidFill>
          <a:latin typeface="Arial" charset="0"/>
          <a:ea typeface="ヒラギノ角ゴ Pro W3" pitchFamily="-128" charset="-128"/>
        </a:defRPr>
      </a:lvl9pPr>
    </p:titleStyle>
    <p:bodyStyle>
      <a:lvl1pPr marL="292152" indent="-292152" algn="l" rtl="0" eaLnBrk="0" fontAlgn="base" hangingPunct="0">
        <a:spcBef>
          <a:spcPts val="331"/>
        </a:spcBef>
        <a:spcAft>
          <a:spcPct val="0"/>
        </a:spcAft>
        <a:buFont typeface="Wingdings" pitchFamily="2" charset="2"/>
        <a:buChar char=""/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632994" indent="-243461" algn="l" rtl="0" eaLnBrk="0" fontAlgn="base" hangingPunct="0">
        <a:spcBef>
          <a:spcPts val="331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</a:defRPr>
      </a:lvl2pPr>
      <a:lvl3pPr marL="973838" indent="-194768" algn="l" rtl="0" eaLnBrk="0" fontAlgn="base" hangingPunct="0">
        <a:spcBef>
          <a:spcPts val="331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  <a:ea typeface="+mn-ea"/>
        </a:defRPr>
      </a:lvl3pPr>
      <a:lvl4pPr marL="1330912" indent="-194768" algn="l" rtl="0" eaLnBrk="0" fontAlgn="base" hangingPunct="0">
        <a:spcBef>
          <a:spcPts val="331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</a:defRPr>
      </a:lvl4pPr>
      <a:lvl5pPr marL="1687987" indent="-194768" algn="l" rtl="0" eaLnBrk="0" fontAlgn="base" hangingPunct="0">
        <a:spcBef>
          <a:spcPts val="331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077520" indent="-194768" algn="l" rtl="0" fontAlgn="base">
        <a:lnSpc>
          <a:spcPct val="120000"/>
        </a:lnSpc>
        <a:spcBef>
          <a:spcPct val="20000"/>
        </a:spcBef>
        <a:spcAft>
          <a:spcPct val="0"/>
        </a:spcAft>
        <a:defRPr sz="1700">
          <a:solidFill>
            <a:srgbClr val="404040"/>
          </a:solidFill>
          <a:latin typeface="+mn-lt"/>
          <a:ea typeface="+mn-ea"/>
        </a:defRPr>
      </a:lvl6pPr>
      <a:lvl7pPr marL="2467056" indent="-194768" algn="l" rtl="0" fontAlgn="base">
        <a:lnSpc>
          <a:spcPct val="120000"/>
        </a:lnSpc>
        <a:spcBef>
          <a:spcPct val="20000"/>
        </a:spcBef>
        <a:spcAft>
          <a:spcPct val="0"/>
        </a:spcAft>
        <a:defRPr sz="1700">
          <a:solidFill>
            <a:srgbClr val="404040"/>
          </a:solidFill>
          <a:latin typeface="+mn-lt"/>
          <a:ea typeface="+mn-ea"/>
        </a:defRPr>
      </a:lvl7pPr>
      <a:lvl8pPr marL="2856591" indent="-194768" algn="l" rtl="0" fontAlgn="base">
        <a:lnSpc>
          <a:spcPct val="120000"/>
        </a:lnSpc>
        <a:spcBef>
          <a:spcPct val="20000"/>
        </a:spcBef>
        <a:spcAft>
          <a:spcPct val="0"/>
        </a:spcAft>
        <a:defRPr sz="1700">
          <a:solidFill>
            <a:srgbClr val="404040"/>
          </a:solidFill>
          <a:latin typeface="+mn-lt"/>
          <a:ea typeface="+mn-ea"/>
        </a:defRPr>
      </a:lvl8pPr>
      <a:lvl9pPr marL="3246127" indent="-194768" algn="l" rtl="0" fontAlgn="base">
        <a:lnSpc>
          <a:spcPct val="120000"/>
        </a:lnSpc>
        <a:spcBef>
          <a:spcPct val="20000"/>
        </a:spcBef>
        <a:spcAft>
          <a:spcPct val="0"/>
        </a:spcAft>
        <a:defRPr sz="1700">
          <a:solidFill>
            <a:srgbClr val="40404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7790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536" algn="l" defTabSz="7790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071" algn="l" defTabSz="7790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607" algn="l" defTabSz="7790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140" algn="l" defTabSz="7790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7676" algn="l" defTabSz="7790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211" algn="l" defTabSz="7790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6747" algn="l" defTabSz="7790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6282" algn="l" defTabSz="7790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АГЕНТСКАЯ СЕТЬ 2019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7601-06E6-485E-BA3A-7703564E030D}" type="slidenum">
              <a:rPr lang="ru-RU" smtClean="0"/>
              <a:t>1</a:t>
            </a:fld>
            <a:endParaRPr lang="ru-RU"/>
          </a:p>
        </p:txBody>
      </p:sp>
      <p:sp>
        <p:nvSpPr>
          <p:cNvPr id="5" name="Объект 4"/>
          <p:cNvSpPr txBox="1">
            <a:spLocks/>
          </p:cNvSpPr>
          <p:nvPr/>
        </p:nvSpPr>
        <p:spPr>
          <a:xfrm>
            <a:off x="583409" y="1820660"/>
            <a:ext cx="5928698" cy="3185455"/>
          </a:xfrm>
          <a:prstGeom prst="rect">
            <a:avLst/>
          </a:prstGeom>
        </p:spPr>
        <p:txBody>
          <a:bodyPr vert="horz" wrap="square" lIns="0" tIns="45704" rIns="91408" bIns="45704" rtlCol="0">
            <a:spAutoFit/>
          </a:bodyPr>
          <a:lstStyle>
            <a:lvl1pPr marL="180912" indent="-180912" algn="l" defTabSz="45704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200" kern="1200">
                <a:solidFill>
                  <a:srgbClr val="464648"/>
                </a:solidFill>
                <a:latin typeface="+mj-lt"/>
                <a:ea typeface="+mn-ea"/>
                <a:cs typeface="+mn-cs"/>
              </a:defRPr>
            </a:lvl1pPr>
            <a:lvl2pPr marL="355476" indent="-174565" algn="l" defTabSz="457040" rtl="0" eaLnBrk="1" latinLnBrk="0" hangingPunct="1">
              <a:spcBef>
                <a:spcPct val="20000"/>
              </a:spcBef>
              <a:buFont typeface="Arial"/>
              <a:buChar char="–"/>
              <a:defRPr sz="1200" kern="1200">
                <a:solidFill>
                  <a:srgbClr val="464648"/>
                </a:solidFill>
                <a:latin typeface="+mj-lt"/>
                <a:ea typeface="+mn-ea"/>
                <a:cs typeface="+mn-cs"/>
              </a:defRPr>
            </a:lvl2pPr>
            <a:lvl3pPr marL="450692" indent="-95217" algn="l" defTabSz="45704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lang="en-US" sz="1200" kern="1200" dirty="0">
                <a:solidFill>
                  <a:srgbClr val="464648"/>
                </a:solidFill>
                <a:latin typeface="+mj-lt"/>
                <a:ea typeface="+mn-ea"/>
                <a:cs typeface="+mn-cs"/>
              </a:defRPr>
            </a:lvl3pPr>
            <a:lvl4pPr marL="625256" indent="-174565" algn="l" defTabSz="457040" rtl="0" eaLnBrk="1" latinLnBrk="0" hangingPunct="1">
              <a:spcBef>
                <a:spcPct val="20000"/>
              </a:spcBef>
              <a:buFont typeface="Arial"/>
              <a:buChar char="–"/>
              <a:tabLst>
                <a:tab pos="537975" algn="l"/>
              </a:tabLst>
              <a:defRPr sz="1200" kern="1200">
                <a:solidFill>
                  <a:srgbClr val="464648"/>
                </a:solidFill>
                <a:latin typeface="+mj-lt"/>
                <a:ea typeface="+mn-ea"/>
                <a:cs typeface="+mn-cs"/>
              </a:defRPr>
            </a:lvl4pPr>
            <a:lvl5pPr marL="450692" indent="-95217" algn="l" defTabSz="457040" rtl="0" eaLnBrk="1" latinLnBrk="0" hangingPunct="1">
              <a:spcBef>
                <a:spcPct val="20000"/>
              </a:spcBef>
              <a:buFont typeface="Arial"/>
              <a:buChar char="•"/>
              <a:tabLst>
                <a:tab pos="537975" algn="l"/>
              </a:tabLst>
              <a:defRPr sz="1200" kern="1200">
                <a:solidFill>
                  <a:srgbClr val="464648"/>
                </a:solidFill>
                <a:latin typeface="+mj-lt"/>
                <a:ea typeface="+mn-ea"/>
                <a:cs typeface="+mn-cs"/>
              </a:defRPr>
            </a:lvl5pPr>
            <a:lvl6pPr marL="2513720" indent="-228520" algn="l" defTabSz="45704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760" indent="-228520" algn="l" defTabSz="45704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800" indent="-228520" algn="l" defTabSz="45704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840" indent="-228520" algn="l" defTabSz="45704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Font typeface="Wingdings" panose="05000000000000000000" pitchFamily="2" charset="2"/>
              <a:buNone/>
            </a:pPr>
            <a:r>
              <a:rPr lang="ru-RU" sz="1500" dirty="0" smtClean="0">
                <a:solidFill>
                  <a:schemeClr val="tx1"/>
                </a:solidFill>
                <a:latin typeface="+mn-lt"/>
              </a:rPr>
              <a:t>Агентская сеть – Партнеры Сбербанка, предоставляющие в своих торговых точках основные банковские услуги: </a:t>
            </a:r>
          </a:p>
          <a:p>
            <a:pPr defTabSz="914400"/>
            <a:r>
              <a:rPr lang="ru-RU" sz="1500" b="1" dirty="0" smtClean="0">
                <a:solidFill>
                  <a:srgbClr val="1E6D36"/>
                </a:solidFill>
                <a:latin typeface="+mn-lt"/>
              </a:rPr>
              <a:t>1 шаг развития проекта - снятие наличных, </a:t>
            </a:r>
          </a:p>
          <a:p>
            <a:pPr defTabSz="914400"/>
            <a:r>
              <a:rPr lang="ru-RU" sz="1500" dirty="0" smtClean="0">
                <a:solidFill>
                  <a:schemeClr val="tx1"/>
                </a:solidFill>
                <a:latin typeface="+mn-lt"/>
              </a:rPr>
              <a:t>2 шаг – осуществление платежей,</a:t>
            </a:r>
          </a:p>
          <a:p>
            <a:pPr defTabSz="914400"/>
            <a:r>
              <a:rPr lang="ru-RU" sz="1500" dirty="0" smtClean="0">
                <a:solidFill>
                  <a:schemeClr val="tx1"/>
                </a:solidFill>
                <a:latin typeface="+mn-lt"/>
              </a:rPr>
              <a:t>3 шаг - пополнение счета наличными. </a:t>
            </a:r>
          </a:p>
          <a:p>
            <a:pPr marL="0" indent="0" defTabSz="914400">
              <a:buFont typeface="Wingdings" panose="05000000000000000000" pitchFamily="2" charset="2"/>
              <a:buNone/>
            </a:pPr>
            <a:endParaRPr lang="ru-RU" sz="500" dirty="0" smtClean="0">
              <a:solidFill>
                <a:schemeClr val="tx1"/>
              </a:solidFill>
              <a:latin typeface="+mn-lt"/>
            </a:endParaRPr>
          </a:p>
          <a:p>
            <a:pPr marL="0" indent="0" defTabSz="914400">
              <a:buFont typeface="Wingdings" panose="05000000000000000000" pitchFamily="2" charset="2"/>
              <a:buNone/>
            </a:pPr>
            <a:r>
              <a:rPr lang="ru-RU" sz="1500" dirty="0" smtClean="0">
                <a:solidFill>
                  <a:schemeClr val="tx1"/>
                </a:solidFill>
                <a:latin typeface="+mn-lt"/>
              </a:rPr>
              <a:t>Реализуется с помощью специального программного обеспечения на кассах </a:t>
            </a:r>
            <a:r>
              <a:rPr lang="ru-RU" sz="1500" dirty="0" err="1" smtClean="0">
                <a:solidFill>
                  <a:schemeClr val="tx1"/>
                </a:solidFill>
                <a:latin typeface="+mn-lt"/>
              </a:rPr>
              <a:t>Эвотор</a:t>
            </a:r>
            <a:endParaRPr lang="ru-RU" sz="1500" dirty="0" smtClean="0">
              <a:solidFill>
                <a:schemeClr val="tx1"/>
              </a:solidFill>
              <a:latin typeface="+mn-lt"/>
            </a:endParaRPr>
          </a:p>
          <a:p>
            <a:pPr marL="0" indent="0" defTabSz="914400">
              <a:buFont typeface="Wingdings" panose="05000000000000000000" pitchFamily="2" charset="2"/>
              <a:buNone/>
            </a:pPr>
            <a:endParaRPr lang="ru-RU" sz="500" dirty="0" smtClean="0">
              <a:solidFill>
                <a:schemeClr val="tx1"/>
              </a:solidFill>
              <a:latin typeface="+mn-lt"/>
            </a:endParaRPr>
          </a:p>
          <a:p>
            <a:pPr marL="0" indent="0" defTabSz="914400">
              <a:buFont typeface="Wingdings" panose="05000000000000000000" pitchFamily="2" charset="2"/>
              <a:buNone/>
            </a:pPr>
            <a:r>
              <a:rPr lang="ru-RU" sz="1500" dirty="0" smtClean="0">
                <a:solidFill>
                  <a:schemeClr val="tx1"/>
                </a:solidFill>
                <a:latin typeface="+mn-lt"/>
              </a:rPr>
              <a:t>Банк оказывает технологическую, методологическую и маркетинговую поддержку предпринимателям </a:t>
            </a:r>
          </a:p>
          <a:p>
            <a:pPr marL="0" indent="0" defTabSz="914400">
              <a:buFont typeface="Wingdings" panose="05000000000000000000" pitchFamily="2" charset="2"/>
              <a:buNone/>
            </a:pPr>
            <a:endParaRPr lang="ru-RU" sz="500" dirty="0">
              <a:solidFill>
                <a:schemeClr val="tx1"/>
              </a:solidFill>
              <a:latin typeface="+mn-lt"/>
            </a:endParaRPr>
          </a:p>
          <a:p>
            <a:pPr marL="0" indent="0" defTabSz="914400">
              <a:buFont typeface="Wingdings" panose="05000000000000000000" pitchFamily="2" charset="2"/>
              <a:buNone/>
            </a:pPr>
            <a:r>
              <a:rPr lang="ru-RU" sz="1500" dirty="0">
                <a:solidFill>
                  <a:schemeClr val="tx1"/>
                </a:solidFill>
                <a:latin typeface="+mn-lt"/>
              </a:rPr>
              <a:t>Для </a:t>
            </a:r>
            <a:r>
              <a:rPr lang="ru-RU" sz="1500" dirty="0" smtClean="0">
                <a:solidFill>
                  <a:schemeClr val="tx1"/>
                </a:solidFill>
                <a:latin typeface="+mn-lt"/>
              </a:rPr>
              <a:t>начала сотрудничества предприниматель подписывает с банком договор банковского платежного агента</a:t>
            </a:r>
            <a:endParaRPr lang="ru-RU" sz="15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Объект 4"/>
          <p:cNvSpPr txBox="1">
            <a:spLocks/>
          </p:cNvSpPr>
          <p:nvPr/>
        </p:nvSpPr>
        <p:spPr>
          <a:xfrm>
            <a:off x="560300" y="1220528"/>
            <a:ext cx="8259724" cy="600132"/>
          </a:xfrm>
          <a:prstGeom prst="rect">
            <a:avLst/>
          </a:prstGeom>
        </p:spPr>
        <p:txBody>
          <a:bodyPr vert="horz" wrap="square" lIns="0" tIns="45704" rIns="91408" bIns="45704" rtlCol="0">
            <a:spAutoFit/>
          </a:bodyPr>
          <a:lstStyle>
            <a:lvl1pPr marL="180912" indent="-180912" algn="l" defTabSz="45704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200" kern="1200">
                <a:solidFill>
                  <a:srgbClr val="464648"/>
                </a:solidFill>
                <a:latin typeface="+mj-lt"/>
                <a:ea typeface="+mn-ea"/>
                <a:cs typeface="+mn-cs"/>
              </a:defRPr>
            </a:lvl1pPr>
            <a:lvl2pPr marL="355476" indent="-174565" algn="l" defTabSz="457040" rtl="0" eaLnBrk="1" latinLnBrk="0" hangingPunct="1">
              <a:spcBef>
                <a:spcPct val="20000"/>
              </a:spcBef>
              <a:buFont typeface="Arial"/>
              <a:buChar char="–"/>
              <a:defRPr sz="1200" kern="1200">
                <a:solidFill>
                  <a:srgbClr val="464648"/>
                </a:solidFill>
                <a:latin typeface="+mj-lt"/>
                <a:ea typeface="+mn-ea"/>
                <a:cs typeface="+mn-cs"/>
              </a:defRPr>
            </a:lvl2pPr>
            <a:lvl3pPr marL="450692" indent="-95217" algn="l" defTabSz="45704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lang="en-US" sz="1200" kern="1200" dirty="0">
                <a:solidFill>
                  <a:srgbClr val="464648"/>
                </a:solidFill>
                <a:latin typeface="+mj-lt"/>
                <a:ea typeface="+mn-ea"/>
                <a:cs typeface="+mn-cs"/>
              </a:defRPr>
            </a:lvl3pPr>
            <a:lvl4pPr marL="625256" indent="-174565" algn="l" defTabSz="457040" rtl="0" eaLnBrk="1" latinLnBrk="0" hangingPunct="1">
              <a:spcBef>
                <a:spcPct val="20000"/>
              </a:spcBef>
              <a:buFont typeface="Arial"/>
              <a:buChar char="–"/>
              <a:tabLst>
                <a:tab pos="537975" algn="l"/>
              </a:tabLst>
              <a:defRPr sz="1200" kern="1200">
                <a:solidFill>
                  <a:srgbClr val="464648"/>
                </a:solidFill>
                <a:latin typeface="+mj-lt"/>
                <a:ea typeface="+mn-ea"/>
                <a:cs typeface="+mn-cs"/>
              </a:defRPr>
            </a:lvl4pPr>
            <a:lvl5pPr marL="450692" indent="-95217" algn="l" defTabSz="457040" rtl="0" eaLnBrk="1" latinLnBrk="0" hangingPunct="1">
              <a:spcBef>
                <a:spcPct val="20000"/>
              </a:spcBef>
              <a:buFont typeface="Arial"/>
              <a:buChar char="•"/>
              <a:tabLst>
                <a:tab pos="537975" algn="l"/>
              </a:tabLst>
              <a:defRPr sz="1200" kern="1200">
                <a:solidFill>
                  <a:srgbClr val="464648"/>
                </a:solidFill>
                <a:latin typeface="+mj-lt"/>
                <a:ea typeface="+mn-ea"/>
                <a:cs typeface="+mn-cs"/>
              </a:defRPr>
            </a:lvl5pPr>
            <a:lvl6pPr marL="2513720" indent="-228520" algn="l" defTabSz="45704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760" indent="-228520" algn="l" defTabSz="45704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800" indent="-228520" algn="l" defTabSz="45704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840" indent="-228520" algn="l" defTabSz="45704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Font typeface="Wingdings" panose="05000000000000000000" pitchFamily="2" charset="2"/>
              <a:buNone/>
            </a:pPr>
            <a:r>
              <a:rPr lang="ru-RU" sz="1500" b="1" dirty="0" smtClean="0">
                <a:solidFill>
                  <a:srgbClr val="1E6D36"/>
                </a:solidFill>
                <a:latin typeface="+mn-lt"/>
              </a:rPr>
              <a:t>ЦЕЛЬ -  Увеличить доступность основных банковских услуг для удаленных </a:t>
            </a:r>
          </a:p>
          <a:p>
            <a:pPr marL="0" indent="0" defTabSz="914400">
              <a:buFont typeface="Wingdings" panose="05000000000000000000" pitchFamily="2" charset="2"/>
              <a:buNone/>
            </a:pPr>
            <a:r>
              <a:rPr lang="ru-RU" sz="1500" b="1" dirty="0">
                <a:solidFill>
                  <a:srgbClr val="1E6D36"/>
                </a:solidFill>
                <a:latin typeface="+mn-lt"/>
              </a:rPr>
              <a:t> </a:t>
            </a:r>
            <a:r>
              <a:rPr lang="ru-RU" sz="1500" b="1" dirty="0" smtClean="0">
                <a:solidFill>
                  <a:srgbClr val="1E6D36"/>
                </a:solidFill>
                <a:latin typeface="+mn-lt"/>
              </a:rPr>
              <a:t>              малых населенных пунктов </a:t>
            </a:r>
            <a:endParaRPr lang="ru-RU" sz="1500" dirty="0">
              <a:solidFill>
                <a:srgbClr val="1E6D36"/>
              </a:solidFill>
              <a:latin typeface="+mn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132" y="1852150"/>
            <a:ext cx="2658086" cy="26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8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Описание услуги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7601-06E6-485E-BA3A-7703564E030D}" type="slidenum">
              <a:rPr lang="ru-RU" smtClean="0"/>
              <a:t>10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988874" y="1342910"/>
            <a:ext cx="7075647" cy="36394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latin typeface="+mn-lt"/>
              </a:rPr>
              <a:t>лимит снятия наличных денежных средств  в сутки  – 3 000 рублей;</a:t>
            </a:r>
          </a:p>
          <a:p>
            <a:pPr marL="257175" indent="-257175"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latin typeface="+mn-lt"/>
              </a:rPr>
              <a:t>обслуживание только банковских карт, эмитированных ПАО Сбербанк;</a:t>
            </a:r>
          </a:p>
          <a:p>
            <a:pPr marL="257175" indent="-257175"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latin typeface="+mn-lt"/>
              </a:rPr>
              <a:t>валюта выдачи – рубли;</a:t>
            </a:r>
          </a:p>
          <a:p>
            <a:pPr marL="257175" indent="-257175"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latin typeface="+mn-lt"/>
              </a:rPr>
              <a:t>операции выдачи наличных кратны 100 рублям</a:t>
            </a:r>
            <a:r>
              <a:rPr lang="ru-RU" sz="1400" dirty="0" smtClean="0">
                <a:latin typeface="+mn-lt"/>
              </a:rPr>
              <a:t>; </a:t>
            </a:r>
          </a:p>
          <a:p>
            <a:pPr marL="257175" indent="-257175"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ru-RU" sz="1400" dirty="0" smtClean="0">
                <a:latin typeface="+mn-lt"/>
              </a:rPr>
              <a:t>Минимальная сумма выдачи 100 рублей</a:t>
            </a:r>
            <a:endParaRPr lang="ru-RU" sz="1400" dirty="0">
              <a:latin typeface="+mn-lt"/>
            </a:endParaRPr>
          </a:p>
          <a:p>
            <a:pPr marL="257175" indent="-257175"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latin typeface="+mn-lt"/>
              </a:rPr>
              <a:t>проведение операции через POS-терминал контактным способом с обязательным вводом PIN-кода</a:t>
            </a:r>
            <a:endParaRPr lang="en-US" sz="1400" dirty="0">
              <a:latin typeface="+mn-lt"/>
            </a:endParaRPr>
          </a:p>
          <a:p>
            <a:pPr marL="257175" indent="-257175"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ü"/>
            </a:pPr>
            <a:r>
              <a:rPr lang="ru-RU" sz="1400" dirty="0">
                <a:latin typeface="+mn-lt"/>
              </a:rPr>
              <a:t>комиссия банка за снятие наличных денежных средств с держателей карт приравнивается к комиссии за снятие наличных денежных средств со счетов с использованием карт в структурных подразделениях других территориальных банков</a:t>
            </a:r>
            <a:r>
              <a:rPr lang="en-US" sz="1400" dirty="0">
                <a:latin typeface="+mn-lt"/>
              </a:rPr>
              <a:t> (</a:t>
            </a:r>
            <a:r>
              <a:rPr lang="ru-RU" sz="1400" dirty="0">
                <a:latin typeface="+mn-lt"/>
              </a:rPr>
              <a:t> при снятии в рамках одного ТБ комиссии не будет) в соответствии с Альбомом тарифов  на услуги, предоставляемые ОАО «Сбербанк России» физическим лицам № 2455 от 11.04.2012г;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03" y="1225858"/>
            <a:ext cx="1493305" cy="362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34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35406"/>
            <a:ext cx="5112567" cy="5009683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80976" y="340296"/>
            <a:ext cx="1942752" cy="658222"/>
          </a:xfrm>
          <a:prstGeom prst="rect">
            <a:avLst/>
          </a:prstGeom>
        </p:spPr>
        <p:txBody>
          <a:bodyPr vert="horz" lIns="68577" tIns="34289" rIns="68577" bIns="34289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1" dirty="0">
                <a:solidFill>
                  <a:srgbClr val="218321"/>
                </a:solidFill>
              </a:rPr>
              <a:t>Требование к Партнеру (БПА)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80976" y="2356520"/>
            <a:ext cx="1942752" cy="658222"/>
          </a:xfrm>
          <a:prstGeom prst="rect">
            <a:avLst/>
          </a:prstGeom>
        </p:spPr>
        <p:txBody>
          <a:bodyPr vert="horz" lIns="68577" tIns="34289" rIns="68577" bIns="34289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700" b="1" dirty="0">
                <a:solidFill>
                  <a:srgbClr val="218321"/>
                </a:solidFill>
              </a:rPr>
              <a:t>Действия Партнера (БПА)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7601-06E6-485E-BA3A-7703564E030D}" type="slidenum">
              <a:rPr lang="ru-RU" smtClean="0"/>
              <a:t>11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34616" y="3148608"/>
            <a:ext cx="1835472" cy="133882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350" b="1" dirty="0" smtClean="0">
                <a:solidFill>
                  <a:srgbClr val="FF0000"/>
                </a:solidFill>
              </a:rPr>
              <a:t>2018 год - подать </a:t>
            </a:r>
            <a:r>
              <a:rPr lang="ru-RU" sz="1350" b="1" dirty="0">
                <a:solidFill>
                  <a:srgbClr val="FF0000"/>
                </a:solidFill>
              </a:rPr>
              <a:t>Заявление в ФНС по форме </a:t>
            </a:r>
            <a:r>
              <a:rPr lang="ru-RU" sz="1350" b="1" dirty="0" smtClean="0">
                <a:solidFill>
                  <a:srgbClr val="FF0000"/>
                </a:solidFill>
              </a:rPr>
              <a:t>N 26.2-1</a:t>
            </a:r>
          </a:p>
          <a:p>
            <a:r>
              <a:rPr lang="ru-RU" sz="1350" b="1" dirty="0" smtClean="0">
                <a:solidFill>
                  <a:srgbClr val="FF0000"/>
                </a:solidFill>
              </a:rPr>
              <a:t>для перехода на  УСН в дополнение к ЕНВД</a:t>
            </a:r>
            <a:endParaRPr lang="ru-RU" sz="1350" b="1" dirty="0"/>
          </a:p>
        </p:txBody>
      </p:sp>
    </p:spTree>
    <p:extLst>
      <p:ext uri="{BB962C8B-B14F-4D97-AF65-F5344CB8AC3E}">
        <p14:creationId xmlns:p14="http://schemas.microsoft.com/office/powerpoint/2010/main" val="73707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Прямая со стрелкой 49"/>
          <p:cNvCxnSpPr/>
          <p:nvPr/>
        </p:nvCxnSpPr>
        <p:spPr>
          <a:xfrm flipV="1">
            <a:off x="6409514" y="3004592"/>
            <a:ext cx="0" cy="111846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25" idx="3"/>
          </p:cNvCxnSpPr>
          <p:nvPr/>
        </p:nvCxnSpPr>
        <p:spPr>
          <a:xfrm>
            <a:off x="2487736" y="4354047"/>
            <a:ext cx="3236392" cy="137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24" idx="3"/>
          </p:cNvCxnSpPr>
          <p:nvPr/>
        </p:nvCxnSpPr>
        <p:spPr>
          <a:xfrm>
            <a:off x="2487736" y="3642266"/>
            <a:ext cx="32880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АГЕНТСКАЯ СЕТЬ 2019 </a:t>
            </a:r>
            <a:br>
              <a:rPr lang="ru-RU" dirty="0" smtClean="0"/>
            </a:br>
            <a:r>
              <a:rPr lang="ru-RU" sz="2000" dirty="0" smtClean="0">
                <a:solidFill>
                  <a:srgbClr val="1E6D36"/>
                </a:solidFill>
              </a:rPr>
              <a:t>1 </a:t>
            </a:r>
            <a:r>
              <a:rPr lang="ru-RU" sz="2000" dirty="0">
                <a:solidFill>
                  <a:srgbClr val="1E6D36"/>
                </a:solidFill>
              </a:rPr>
              <a:t>шаг развития проекта - снятие наличных</a:t>
            </a:r>
            <a:r>
              <a:rPr lang="ru-RU" sz="2000" dirty="0" smtClean="0"/>
              <a:t>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7601-06E6-485E-BA3A-7703564E030D}" type="slidenum">
              <a:rPr lang="ru-RU" smtClean="0"/>
              <a:t>2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319" y="1636440"/>
            <a:ext cx="914985" cy="1280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690" y="3184517"/>
            <a:ext cx="1621430" cy="14707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1597078"/>
            <a:ext cx="1540089" cy="13040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91592" y="1258525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Клиенты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5436096" y="1258525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Агент Банка</a:t>
            </a:r>
            <a:endParaRPr lang="ru-RU" sz="16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2095" y="1636440"/>
            <a:ext cx="746169" cy="1264710"/>
          </a:xfrm>
          <a:prstGeom prst="rect">
            <a:avLst/>
          </a:prstGeom>
        </p:spPr>
      </p:pic>
      <p:cxnSp>
        <p:nvCxnSpPr>
          <p:cNvPr id="19" name="Прямая со стрелкой 18"/>
          <p:cNvCxnSpPr/>
          <p:nvPr/>
        </p:nvCxnSpPr>
        <p:spPr>
          <a:xfrm>
            <a:off x="3059832" y="2068488"/>
            <a:ext cx="194421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059832" y="2546200"/>
            <a:ext cx="187220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874015" y="1698575"/>
            <a:ext cx="2444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Запрос выдачи наличных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139484" y="2212504"/>
            <a:ext cx="18531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Выдача наличных</a:t>
            </a:r>
            <a:endParaRPr lang="ru-RU" sz="1400" dirty="0"/>
          </a:p>
        </p:txBody>
      </p:sp>
      <p:sp>
        <p:nvSpPr>
          <p:cNvPr id="24" name="Rectangle 58"/>
          <p:cNvSpPr>
            <a:spLocks noChangeArrowheads="1"/>
          </p:cNvSpPr>
          <p:nvPr/>
        </p:nvSpPr>
        <p:spPr bwMode="auto">
          <a:xfrm>
            <a:off x="1043608" y="3364632"/>
            <a:ext cx="1444128" cy="555268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1" hangingPunct="1"/>
            <a:r>
              <a:rPr lang="ru-RU" sz="1200" dirty="0" smtClean="0">
                <a:latin typeface="Century Schoolbook" panose="02040604050505020304" pitchFamily="18" charset="0"/>
              </a:rPr>
              <a:t>Списание денег с карты</a:t>
            </a:r>
            <a:endParaRPr kumimoji="0" lang="de-DE" sz="1200" b="0" dirty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5" name="Rectangle 58"/>
          <p:cNvSpPr>
            <a:spLocks noChangeArrowheads="1"/>
          </p:cNvSpPr>
          <p:nvPr/>
        </p:nvSpPr>
        <p:spPr bwMode="auto">
          <a:xfrm>
            <a:off x="1048052" y="4083795"/>
            <a:ext cx="1439684" cy="540503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1" hangingPunct="1"/>
            <a:r>
              <a:rPr lang="ru-RU" sz="1200" dirty="0" smtClean="0">
                <a:latin typeface="Century Schoolbook" panose="02040604050505020304" pitchFamily="18" charset="0"/>
              </a:rPr>
              <a:t>Учет в выписке, смс</a:t>
            </a:r>
            <a:endParaRPr kumimoji="0" lang="de-DE" sz="1200" b="0" dirty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6" name="Rectangle 58"/>
          <p:cNvSpPr>
            <a:spLocks noChangeArrowheads="1"/>
          </p:cNvSpPr>
          <p:nvPr/>
        </p:nvSpPr>
        <p:spPr bwMode="auto">
          <a:xfrm>
            <a:off x="5724128" y="3350834"/>
            <a:ext cx="1370772" cy="58016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1" hangingPunct="1"/>
            <a:r>
              <a:rPr lang="ru-RU" sz="1200" dirty="0" smtClean="0">
                <a:latin typeface="Century Schoolbook" panose="02040604050505020304" pitchFamily="18" charset="0"/>
              </a:rPr>
              <a:t>Зачисление суммы выдачи</a:t>
            </a:r>
            <a:endParaRPr kumimoji="0" lang="de-DE" sz="1200" b="0" dirty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7" name="Rectangle 58"/>
          <p:cNvSpPr>
            <a:spLocks noChangeArrowheads="1"/>
          </p:cNvSpPr>
          <p:nvPr/>
        </p:nvSpPr>
        <p:spPr bwMode="auto">
          <a:xfrm>
            <a:off x="5724128" y="4123054"/>
            <a:ext cx="1370772" cy="533988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1" hangingPunct="1"/>
            <a:r>
              <a:rPr lang="ru-RU" sz="1200" dirty="0" smtClean="0">
                <a:latin typeface="Century Schoolbook" panose="02040604050505020304" pitchFamily="18" charset="0"/>
              </a:rPr>
              <a:t>Зачисление комиссии</a:t>
            </a:r>
            <a:endParaRPr kumimoji="0" lang="de-DE" sz="1200" b="0" dirty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  <p:cxnSp>
        <p:nvCxnSpPr>
          <p:cNvPr id="31" name="Прямая со стрелкой 30"/>
          <p:cNvCxnSpPr>
            <a:stCxn id="24" idx="0"/>
          </p:cNvCxnSpPr>
          <p:nvPr/>
        </p:nvCxnSpPr>
        <p:spPr>
          <a:xfrm flipV="1">
            <a:off x="1765672" y="3076600"/>
            <a:ext cx="0" cy="2880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24" idx="2"/>
            <a:endCxn id="25" idx="0"/>
          </p:cNvCxnSpPr>
          <p:nvPr/>
        </p:nvCxnSpPr>
        <p:spPr>
          <a:xfrm>
            <a:off x="1765672" y="3919900"/>
            <a:ext cx="2222" cy="1638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198610" y="1981671"/>
            <a:ext cx="1080120" cy="76944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/>
              <a:t>Ежедневная сверка итогов с Банком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20539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7664" y="2572544"/>
            <a:ext cx="1145311" cy="108503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7601-06E6-485E-BA3A-7703564E030D}" type="slidenum">
              <a:rPr lang="ru-RU" smtClean="0"/>
              <a:t>3</a:t>
            </a:fld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Плюсы для участников проекта Агентская сеть</a:t>
            </a: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187624" y="2212504"/>
            <a:ext cx="360040" cy="3600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692976" y="2164738"/>
            <a:ext cx="438864" cy="40780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81224" y="1386538"/>
            <a:ext cx="15446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sz="1400" dirty="0"/>
              <a:t>увеличение потока клиентов - рост продаж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5536" y="2819362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Агент Банка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1393344"/>
            <a:ext cx="15841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sz="1400" dirty="0"/>
              <a:t>снижение ставки по договору </a:t>
            </a:r>
            <a:r>
              <a:rPr lang="ru-RU" sz="1400" dirty="0" err="1"/>
              <a:t>Эквайринга</a:t>
            </a:r>
            <a:r>
              <a:rPr lang="ru-RU" sz="1400" dirty="0"/>
              <a:t> </a:t>
            </a:r>
          </a:p>
        </p:txBody>
      </p:sp>
      <p:cxnSp>
        <p:nvCxnSpPr>
          <p:cNvPr id="18" name="Прямая соединительная линия 17"/>
          <p:cNvCxnSpPr>
            <a:stCxn id="5" idx="3"/>
          </p:cNvCxnSpPr>
          <p:nvPr/>
        </p:nvCxnSpPr>
        <p:spPr>
          <a:xfrm flipV="1">
            <a:off x="2692975" y="3115059"/>
            <a:ext cx="510873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3249051" y="2638005"/>
            <a:ext cx="1277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sz="1400" dirty="0"/>
              <a:t>комиссии и бонусы за проведение операций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2640119" y="3735377"/>
            <a:ext cx="392635" cy="3600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259632" y="3741707"/>
            <a:ext cx="288032" cy="3600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50809" y="4082589"/>
            <a:ext cx="23049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sz="1400" dirty="0"/>
              <a:t>уникальный сервис - конкурентное преимущество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2" y="2561492"/>
            <a:ext cx="1134568" cy="112056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261463" y="2819362"/>
            <a:ext cx="1334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Сельские жители</a:t>
            </a:r>
            <a:endParaRPr lang="ru-RU" b="1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6588224" y="2093439"/>
            <a:ext cx="1" cy="4061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6935449" y="3915397"/>
            <a:ext cx="14640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spcBef>
                <a:spcPct val="20000"/>
              </a:spcBef>
              <a:defRPr/>
            </a:pPr>
            <a:r>
              <a:rPr lang="ru-RU" sz="1400" dirty="0"/>
              <a:t>з</a:t>
            </a:r>
            <a:r>
              <a:rPr lang="ru-RU" sz="1400" dirty="0" smtClean="0"/>
              <a:t>накомство с новыми технологиями </a:t>
            </a:r>
            <a:endParaRPr lang="ru-RU" sz="1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607756" y="1570219"/>
            <a:ext cx="26553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sz="1400" dirty="0"/>
              <a:t>д</a:t>
            </a:r>
            <a:r>
              <a:rPr lang="ru-RU" sz="1400" dirty="0" smtClean="0"/>
              <a:t>оступность основных банковских услуг</a:t>
            </a:r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173293" y="3915397"/>
            <a:ext cx="13405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spcBef>
                <a:spcPct val="20000"/>
              </a:spcBef>
              <a:defRPr/>
            </a:pPr>
            <a:r>
              <a:rPr lang="ru-RU" sz="1400" dirty="0"/>
              <a:t>повышение финансовой грамотности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384948" y="4209008"/>
            <a:ext cx="1925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sz="1400" dirty="0"/>
              <a:t>зачисление денег на р/</a:t>
            </a:r>
            <a:r>
              <a:rPr lang="ru-RU" sz="1400" dirty="0" err="1"/>
              <a:t>сч</a:t>
            </a:r>
            <a:r>
              <a:rPr lang="ru-RU" sz="1400" dirty="0"/>
              <a:t> в режиме 24/7</a:t>
            </a:r>
          </a:p>
        </p:txBody>
      </p:sp>
      <p:cxnSp>
        <p:nvCxnSpPr>
          <p:cNvPr id="32" name="Прямая соединительная линия 31"/>
          <p:cNvCxnSpPr>
            <a:endCxn id="27" idx="0"/>
          </p:cNvCxnSpPr>
          <p:nvPr/>
        </p:nvCxnSpPr>
        <p:spPr>
          <a:xfrm flipH="1">
            <a:off x="5843591" y="3657575"/>
            <a:ext cx="240577" cy="25782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935449" y="3637083"/>
            <a:ext cx="326014" cy="2783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88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 и расходы Банковского платежного агента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7601-06E6-485E-BA3A-7703564E030D}" type="slidenum">
              <a:rPr lang="ru-RU" smtClean="0"/>
              <a:t>4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34535" y="1730185"/>
            <a:ext cx="372213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Комиссия Агента </a:t>
            </a:r>
            <a:r>
              <a:rPr lang="ru-RU" sz="1200" dirty="0" smtClean="0"/>
              <a:t>(от суммы операции):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i="1" dirty="0" smtClean="0"/>
              <a:t>выдача наличных   – 0,01%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i="1" dirty="0" smtClean="0"/>
              <a:t>платежи   –  0,25%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400" i="1" dirty="0" smtClean="0"/>
              <a:t>пополнение   –  0,50%</a:t>
            </a:r>
            <a:endParaRPr lang="ru-RU" sz="1400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11660" y="1119774"/>
            <a:ext cx="1944216" cy="50220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ДОХОДЫ 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52120" y="1119773"/>
            <a:ext cx="1944216" cy="50220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РАСХОДЫ</a:t>
            </a:r>
            <a:endParaRPr lang="ru-RU" b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716016" y="1518651"/>
            <a:ext cx="0" cy="2850237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39552" y="1708448"/>
            <a:ext cx="3888432" cy="1008112"/>
          </a:xfrm>
          <a:prstGeom prst="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2779585"/>
            <a:ext cx="3888432" cy="801071"/>
          </a:xfrm>
          <a:prstGeom prst="rect">
            <a:avLst/>
          </a:prstGeom>
          <a:noFill/>
          <a:ln w="19050"/>
          <a:effectLst>
            <a:outerShdw blurRad="8636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Мотивационная программа</a:t>
            </a:r>
            <a:r>
              <a:rPr lang="ru-RU" sz="1600" dirty="0" smtClean="0">
                <a:solidFill>
                  <a:schemeClr val="tx1"/>
                </a:solidFill>
              </a:rPr>
              <a:t>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400" i="1" dirty="0" smtClean="0">
                <a:solidFill>
                  <a:schemeClr val="tx1"/>
                </a:solidFill>
              </a:rPr>
              <a:t>Бонус за сотрудничество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400" i="1" dirty="0" smtClean="0">
                <a:solidFill>
                  <a:schemeClr val="tx1"/>
                </a:solidFill>
              </a:rPr>
              <a:t>Бонус за результат</a:t>
            </a:r>
            <a:endParaRPr lang="ru-RU" sz="1400" i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3645171"/>
            <a:ext cx="3888432" cy="438404"/>
          </a:xfrm>
          <a:prstGeom prst="rect">
            <a:avLst/>
          </a:prstGeom>
          <a:noFill/>
          <a:ln w="19050"/>
          <a:effectLst>
            <a:outerShdw blurRad="8636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Специальная ставка </a:t>
            </a:r>
            <a:r>
              <a:rPr lang="ru-RU" sz="1600" dirty="0" err="1" smtClean="0">
                <a:solidFill>
                  <a:schemeClr val="tx1"/>
                </a:solidFill>
              </a:rPr>
              <a:t>Эквайринга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endParaRPr lang="ru-RU" sz="1400" i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26333" y="1840758"/>
            <a:ext cx="3456384" cy="586794"/>
          </a:xfrm>
          <a:prstGeom prst="rect">
            <a:avLst/>
          </a:prstGeom>
          <a:noFill/>
          <a:ln w="19050"/>
          <a:effectLst>
            <a:outerShdw blurRad="8636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Оплата налогов с доходов Агента </a:t>
            </a:r>
            <a:endParaRPr lang="ru-RU" sz="1400" i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9552" y="4148090"/>
            <a:ext cx="3888432" cy="745228"/>
          </a:xfrm>
          <a:prstGeom prst="rect">
            <a:avLst/>
          </a:prstGeom>
          <a:noFill/>
          <a:ln w="19050"/>
          <a:effectLst>
            <a:outerShdw blurRad="8636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Дополнительная выручка*: </a:t>
            </a:r>
          </a:p>
          <a:p>
            <a:pPr algn="ctr"/>
            <a:r>
              <a:rPr lang="ru-RU" sz="1400" i="1" dirty="0" smtClean="0">
                <a:solidFill>
                  <a:schemeClr val="tx1"/>
                </a:solidFill>
              </a:rPr>
              <a:t>Рост выручки от текущих клиентов – 5%</a:t>
            </a:r>
          </a:p>
          <a:p>
            <a:pPr algn="ctr"/>
            <a:r>
              <a:rPr lang="ru-RU" sz="1400" i="1" dirty="0" smtClean="0">
                <a:solidFill>
                  <a:schemeClr val="tx1"/>
                </a:solidFill>
              </a:rPr>
              <a:t>Рост выручки от новых клиентов – 5%  </a:t>
            </a:r>
            <a:endParaRPr lang="ru-RU" sz="1200" i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34716" y="2646334"/>
            <a:ext cx="3456384" cy="586794"/>
          </a:xfrm>
          <a:prstGeom prst="rect">
            <a:avLst/>
          </a:prstGeom>
          <a:noFill/>
          <a:ln w="19050"/>
          <a:effectLst>
            <a:outerShdw blurRad="8636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Оплата за аренду кассы </a:t>
            </a:r>
            <a:r>
              <a:rPr lang="ru-RU" sz="1600" dirty="0" err="1" smtClean="0">
                <a:solidFill>
                  <a:schemeClr val="tx1"/>
                </a:solidFill>
              </a:rPr>
              <a:t>Эвотор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400" i="1" dirty="0" smtClean="0">
                <a:solidFill>
                  <a:schemeClr val="tx1"/>
                </a:solidFill>
              </a:rPr>
              <a:t>(при необходимости)</a:t>
            </a:r>
            <a:endParaRPr lang="ru-RU" sz="1200" i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34716" y="3451910"/>
            <a:ext cx="3456384" cy="585740"/>
          </a:xfrm>
          <a:prstGeom prst="rect">
            <a:avLst/>
          </a:prstGeom>
          <a:noFill/>
          <a:ln w="19050"/>
          <a:effectLst>
            <a:outerShdw blurRad="8636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Оплата за РКО и </a:t>
            </a:r>
            <a:r>
              <a:rPr lang="ru-RU" sz="1600" dirty="0" err="1" smtClean="0">
                <a:solidFill>
                  <a:schemeClr val="tx1"/>
                </a:solidFill>
              </a:rPr>
              <a:t>Эквайринг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endParaRPr lang="ru-RU" sz="1200" i="1" dirty="0">
              <a:solidFill>
                <a:schemeClr val="tx1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4716016" y="4368888"/>
            <a:ext cx="2561127" cy="1098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644008" y="4588768"/>
            <a:ext cx="3672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1E6D36"/>
                </a:solidFill>
              </a:rPr>
              <a:t>*Оценка по  данным пилота 2018 года</a:t>
            </a:r>
            <a:endParaRPr lang="ru-RU" sz="1400" i="1" dirty="0">
              <a:solidFill>
                <a:srgbClr val="1E6D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19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2925"/>
            <a:ext cx="7040076" cy="653707"/>
          </a:xfrm>
        </p:spPr>
        <p:txBody>
          <a:bodyPr/>
          <a:lstStyle/>
          <a:p>
            <a:r>
              <a:rPr lang="ru-RU" dirty="0" smtClean="0"/>
              <a:t>Пример доходов и расходов для Агента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47242" y="4412959"/>
            <a:ext cx="241953" cy="274722"/>
          </a:xfrm>
        </p:spPr>
        <p:txBody>
          <a:bodyPr/>
          <a:lstStyle/>
          <a:p>
            <a:fld id="{25987601-06E6-485E-BA3A-7703564E030D}" type="slidenum">
              <a:rPr lang="ru-RU" smtClean="0"/>
              <a:t>5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44016" y="679049"/>
            <a:ext cx="7812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(Выручка </a:t>
            </a:r>
            <a:r>
              <a:rPr lang="ru-RU" sz="1400" dirty="0"/>
              <a:t>- </a:t>
            </a:r>
            <a:r>
              <a:rPr lang="ru-RU" sz="1400" dirty="0" smtClean="0"/>
              <a:t>500 </a:t>
            </a:r>
            <a:r>
              <a:rPr lang="ru-RU" sz="1400" dirty="0" err="1" smtClean="0"/>
              <a:t>т.р</a:t>
            </a:r>
            <a:r>
              <a:rPr lang="ru-RU" sz="1400" dirty="0" smtClean="0"/>
              <a:t>/мес.; </a:t>
            </a:r>
            <a:r>
              <a:rPr lang="ru-RU" sz="1400" dirty="0"/>
              <a:t>оборот по </a:t>
            </a:r>
            <a:r>
              <a:rPr lang="ru-RU" sz="1400" dirty="0" err="1"/>
              <a:t>Эквайрингу</a:t>
            </a:r>
            <a:r>
              <a:rPr lang="ru-RU" sz="1400" dirty="0"/>
              <a:t> 100 </a:t>
            </a:r>
            <a:r>
              <a:rPr lang="ru-RU" sz="1400" dirty="0" err="1"/>
              <a:t>т.р</a:t>
            </a:r>
            <a:r>
              <a:rPr lang="ru-RU" sz="1400" dirty="0"/>
              <a:t>./</a:t>
            </a:r>
            <a:r>
              <a:rPr lang="ru-RU" sz="1400" dirty="0" err="1" smtClean="0"/>
              <a:t>мес</a:t>
            </a:r>
            <a:r>
              <a:rPr lang="ru-RU" sz="1400" dirty="0" smtClean="0"/>
              <a:t>; </a:t>
            </a:r>
            <a:r>
              <a:rPr lang="ru-RU" sz="1400" dirty="0"/>
              <a:t>выдача наличных 75 </a:t>
            </a:r>
            <a:r>
              <a:rPr lang="ru-RU" sz="1400" dirty="0" err="1"/>
              <a:t>т.р</a:t>
            </a:r>
            <a:r>
              <a:rPr lang="ru-RU" sz="1400" dirty="0"/>
              <a:t>./</a:t>
            </a:r>
            <a:r>
              <a:rPr lang="ru-RU" sz="1400" dirty="0" err="1"/>
              <a:t>мес</a:t>
            </a:r>
            <a:r>
              <a:rPr lang="ru-RU" sz="1400" dirty="0" smtClean="0"/>
              <a:t>)</a:t>
            </a:r>
            <a:endParaRPr lang="ru-RU" sz="1400" b="1" u="sng" dirty="0">
              <a:solidFill>
                <a:srgbClr val="1E6D3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32360" y="2388901"/>
            <a:ext cx="2160240" cy="735246"/>
          </a:xfrm>
          <a:prstGeom prst="rect">
            <a:avLst/>
          </a:prstGeom>
          <a:noFill/>
          <a:ln w="28575"/>
          <a:effectLst>
            <a:outerShdw blurRad="381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Бонус за сотрудничество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4 125 руб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2360" y="3209873"/>
            <a:ext cx="2160240" cy="561309"/>
          </a:xfrm>
          <a:prstGeom prst="rect">
            <a:avLst/>
          </a:prstGeom>
          <a:noFill/>
          <a:ln w="28575"/>
          <a:effectLst>
            <a:outerShdw blurRad="381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Экономия по </a:t>
            </a:r>
            <a:r>
              <a:rPr lang="ru-RU" sz="1400" dirty="0" err="1" smtClean="0">
                <a:solidFill>
                  <a:schemeClr val="tx1"/>
                </a:solidFill>
              </a:rPr>
              <a:t>эквайрингу</a:t>
            </a:r>
            <a:r>
              <a:rPr lang="ru-RU" sz="1400" dirty="0" smtClean="0">
                <a:solidFill>
                  <a:schemeClr val="tx1"/>
                </a:solidFill>
              </a:rPr>
              <a:t> – 3 000 руб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39752" y="1708448"/>
            <a:ext cx="2160240" cy="590718"/>
          </a:xfrm>
          <a:prstGeom prst="rect">
            <a:avLst/>
          </a:prstGeom>
          <a:noFill/>
          <a:ln w="28575"/>
          <a:effectLst>
            <a:outerShdw blurRad="381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Бонус за результат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 9 000 руб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90063" y="1439513"/>
            <a:ext cx="1656184" cy="56429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ДОХОД</a:t>
            </a:r>
            <a:endParaRPr lang="ru-RU" b="1" dirty="0"/>
          </a:p>
        </p:txBody>
      </p:sp>
      <p:sp>
        <p:nvSpPr>
          <p:cNvPr id="14" name="Левая фигурная скобка 13"/>
          <p:cNvSpPr/>
          <p:nvPr/>
        </p:nvSpPr>
        <p:spPr>
          <a:xfrm>
            <a:off x="1907704" y="1953088"/>
            <a:ext cx="339624" cy="1534238"/>
          </a:xfrm>
          <a:prstGeom prst="leftBrace">
            <a:avLst>
              <a:gd name="adj1" fmla="val 37728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1134" y="2435307"/>
            <a:ext cx="1224136" cy="565755"/>
          </a:xfrm>
          <a:prstGeom prst="rect">
            <a:avLst/>
          </a:prstGeom>
          <a:noFill/>
          <a:effectLst>
            <a:outerShdw blurRad="5207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16 125 </a:t>
            </a:r>
            <a:r>
              <a:rPr lang="ru-RU" sz="1400" dirty="0" smtClean="0">
                <a:solidFill>
                  <a:schemeClr val="tx1"/>
                </a:solidFill>
              </a:rPr>
              <a:t>руб/квартал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652840" y="2502538"/>
            <a:ext cx="2160240" cy="516480"/>
          </a:xfrm>
          <a:prstGeom prst="rect">
            <a:avLst/>
          </a:prstGeom>
          <a:noFill/>
          <a:ln w="28575"/>
          <a:effectLst>
            <a:outerShdw blurRad="381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Оплата за РКО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2 700 руб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60232" y="3118574"/>
            <a:ext cx="2160240" cy="561309"/>
          </a:xfrm>
          <a:prstGeom prst="rect">
            <a:avLst/>
          </a:prstGeom>
          <a:noFill/>
          <a:ln w="28575"/>
          <a:effectLst>
            <a:outerShdw blurRad="381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Спецтариф</a:t>
            </a:r>
            <a:r>
              <a:rPr lang="ru-RU" sz="1400" dirty="0" smtClean="0">
                <a:solidFill>
                  <a:schemeClr val="tx1"/>
                </a:solidFill>
              </a:rPr>
              <a:t> по </a:t>
            </a:r>
            <a:r>
              <a:rPr lang="ru-RU" sz="1400" dirty="0" err="1" smtClean="0">
                <a:solidFill>
                  <a:schemeClr val="tx1"/>
                </a:solidFill>
              </a:rPr>
              <a:t>эквайрингу</a:t>
            </a:r>
            <a:r>
              <a:rPr lang="ru-RU" sz="1400" dirty="0" smtClean="0">
                <a:solidFill>
                  <a:schemeClr val="tx1"/>
                </a:solidFill>
              </a:rPr>
              <a:t> – 3 000 руб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60232" y="1822085"/>
            <a:ext cx="2160240" cy="590718"/>
          </a:xfrm>
          <a:prstGeom prst="rect">
            <a:avLst/>
          </a:prstGeom>
          <a:noFill/>
          <a:ln w="28575"/>
          <a:effectLst>
            <a:outerShdw blurRad="381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Оплата аренды </a:t>
            </a:r>
            <a:r>
              <a:rPr lang="ru-RU" sz="1400" dirty="0" err="1" smtClean="0">
                <a:solidFill>
                  <a:schemeClr val="tx1"/>
                </a:solidFill>
              </a:rPr>
              <a:t>Эвотора</a:t>
            </a:r>
            <a:r>
              <a:rPr lang="ru-RU" sz="1400" dirty="0" smtClean="0">
                <a:solidFill>
                  <a:schemeClr val="tx1"/>
                </a:solidFill>
              </a:rPr>
              <a:t> 5 400 руб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752020" y="1456479"/>
            <a:ext cx="1656184" cy="58194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РАСХОД</a:t>
            </a:r>
            <a:endParaRPr lang="ru-RU" b="1" dirty="0"/>
          </a:p>
        </p:txBody>
      </p:sp>
      <p:sp>
        <p:nvSpPr>
          <p:cNvPr id="21" name="Левая фигурная скобка 20"/>
          <p:cNvSpPr/>
          <p:nvPr/>
        </p:nvSpPr>
        <p:spPr>
          <a:xfrm>
            <a:off x="6228184" y="2117444"/>
            <a:ext cx="288032" cy="1328760"/>
          </a:xfrm>
          <a:prstGeom prst="leftBrace">
            <a:avLst>
              <a:gd name="adj1" fmla="val 37728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968044" y="2496990"/>
            <a:ext cx="1224136" cy="553633"/>
          </a:xfrm>
          <a:prstGeom prst="rect">
            <a:avLst/>
          </a:prstGeom>
          <a:noFill/>
          <a:effectLst>
            <a:outerShdw blurRad="5207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11 100 </a:t>
            </a:r>
            <a:r>
              <a:rPr lang="ru-RU" sz="1400" dirty="0" smtClean="0">
                <a:solidFill>
                  <a:schemeClr val="tx1"/>
                </a:solidFill>
              </a:rPr>
              <a:t>руб/квартал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9835" y="4090409"/>
            <a:ext cx="3881040" cy="714383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Дополнительный доход агента: </a:t>
            </a:r>
            <a:r>
              <a:rPr lang="ru-RU" sz="2400" b="1" dirty="0" smtClean="0">
                <a:solidFill>
                  <a:srgbClr val="FF0000"/>
                </a:solidFill>
              </a:rPr>
              <a:t>+  5 000 руб в квартал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82770" y="4102218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 smtClean="0"/>
              <a:t>И рост выручки </a:t>
            </a:r>
            <a:r>
              <a:rPr lang="ru-RU" sz="1600" b="1" dirty="0" smtClean="0"/>
              <a:t>150 тыс. рублей </a:t>
            </a:r>
            <a:r>
              <a:rPr lang="ru-RU" sz="1600" dirty="0" smtClean="0"/>
              <a:t>в квартал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432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3428"/>
            <a:ext cx="7040076" cy="1024783"/>
          </a:xfrm>
        </p:spPr>
        <p:txBody>
          <a:bodyPr/>
          <a:lstStyle/>
          <a:p>
            <a:r>
              <a:rPr lang="ru-RU" dirty="0" smtClean="0"/>
              <a:t>Мотивационная программа: Ретро-бонус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7601-06E6-485E-BA3A-7703564E030D}" type="slidenum">
              <a:rPr lang="ru-RU" smtClean="0"/>
              <a:t>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98984" y="1926604"/>
            <a:ext cx="812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Бонус за сотрудничество </a:t>
            </a:r>
            <a:r>
              <a:rPr lang="ru-RU" dirty="0" smtClean="0"/>
              <a:t>начисляется </a:t>
            </a:r>
            <a:r>
              <a:rPr lang="ru-RU" dirty="0"/>
              <a:t>от </a:t>
            </a:r>
            <a:r>
              <a:rPr lang="ru-RU" dirty="0" smtClean="0"/>
              <a:t>первоначального </a:t>
            </a:r>
            <a:r>
              <a:rPr lang="ru-RU" dirty="0"/>
              <a:t>оборота </a:t>
            </a:r>
          </a:p>
          <a:p>
            <a:r>
              <a:rPr lang="ru-RU" dirty="0"/>
              <a:t> </a:t>
            </a:r>
            <a:r>
              <a:rPr lang="ru-RU" dirty="0" smtClean="0"/>
              <a:t>по </a:t>
            </a:r>
            <a:r>
              <a:rPr lang="ru-RU" dirty="0" err="1"/>
              <a:t>эквайрингу</a:t>
            </a:r>
            <a:r>
              <a:rPr lang="ru-RU" dirty="0"/>
              <a:t> </a:t>
            </a:r>
            <a:r>
              <a:rPr lang="ru-RU" sz="1600" i="1" dirty="0"/>
              <a:t>(среднее значение за 3 предыдущих месяца)  </a:t>
            </a:r>
            <a:r>
              <a:rPr lang="ru-RU" sz="2000" b="1" dirty="0">
                <a:solidFill>
                  <a:srgbClr val="FF0000"/>
                </a:solidFill>
              </a:rPr>
              <a:t>- 1</a:t>
            </a:r>
            <a:r>
              <a:rPr lang="ru-RU" sz="2000" b="1" dirty="0" smtClean="0">
                <a:solidFill>
                  <a:srgbClr val="FF0000"/>
                </a:solidFill>
              </a:rPr>
              <a:t>%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dirty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плюс </a:t>
            </a:r>
            <a:r>
              <a:rPr lang="ru-RU" b="1" dirty="0">
                <a:solidFill>
                  <a:srgbClr val="FF0000"/>
                </a:solidFill>
              </a:rPr>
              <a:t>0,5%</a:t>
            </a:r>
            <a:r>
              <a:rPr lang="ru-RU" dirty="0"/>
              <a:t> от оборота по </a:t>
            </a:r>
            <a:r>
              <a:rPr lang="ru-RU" dirty="0">
                <a:solidFill>
                  <a:srgbClr val="FF0000"/>
                </a:solidFill>
              </a:rPr>
              <a:t>выдачи наличных </a:t>
            </a:r>
            <a:r>
              <a:rPr lang="ru-RU" dirty="0"/>
              <a:t>за </a:t>
            </a:r>
            <a:r>
              <a:rPr lang="ru-RU" dirty="0" smtClean="0"/>
              <a:t>период работы Агентом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3692363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Бонус за результат </a:t>
            </a:r>
            <a:r>
              <a:rPr lang="ru-RU" dirty="0" smtClean="0">
                <a:solidFill>
                  <a:srgbClr val="FF0000"/>
                </a:solidFill>
              </a:rPr>
              <a:t>(3% или 5% или 6%) </a:t>
            </a:r>
            <a:r>
              <a:rPr lang="ru-RU" dirty="0" smtClean="0"/>
              <a:t>рассчитывается </a:t>
            </a:r>
            <a:r>
              <a:rPr lang="ru-RU" dirty="0"/>
              <a:t>от роста оборота по </a:t>
            </a:r>
            <a:r>
              <a:rPr lang="ru-RU" dirty="0" err="1"/>
              <a:t>эквайрингу</a:t>
            </a:r>
            <a:r>
              <a:rPr lang="ru-RU" dirty="0"/>
              <a:t> </a:t>
            </a:r>
            <a:r>
              <a:rPr lang="ru-RU" sz="1400" dirty="0"/>
              <a:t>(оборот по </a:t>
            </a:r>
            <a:r>
              <a:rPr lang="ru-RU" sz="1400" dirty="0" err="1"/>
              <a:t>эквайрингу</a:t>
            </a:r>
            <a:r>
              <a:rPr lang="ru-RU" sz="1400" dirty="0"/>
              <a:t> фиксируется на старте проекта)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8984" y="1848209"/>
            <a:ext cx="7920880" cy="1080120"/>
          </a:xfrm>
          <a:prstGeom prst="rect">
            <a:avLst/>
          </a:prstGeom>
          <a:noFill/>
          <a:ln w="28575"/>
          <a:effectLst>
            <a:outerShdw blurRad="381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98984" y="3560979"/>
            <a:ext cx="7920880" cy="955781"/>
          </a:xfrm>
          <a:prstGeom prst="rect">
            <a:avLst/>
          </a:prstGeom>
          <a:noFill/>
          <a:ln w="28575"/>
          <a:effectLst>
            <a:outerShdw blurRad="381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98984" y="1276400"/>
            <a:ext cx="738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E6D36"/>
                </a:solidFill>
              </a:rPr>
              <a:t>Две части ретро-бонуса для выплаты банковскому Агенту: </a:t>
            </a:r>
            <a:endParaRPr lang="ru-RU" b="1" dirty="0">
              <a:solidFill>
                <a:srgbClr val="1E6D36"/>
              </a:solidFill>
            </a:endParaRPr>
          </a:p>
        </p:txBody>
      </p:sp>
      <p:sp>
        <p:nvSpPr>
          <p:cNvPr id="10" name="Крест 9"/>
          <p:cNvSpPr/>
          <p:nvPr/>
        </p:nvSpPr>
        <p:spPr>
          <a:xfrm>
            <a:off x="4139952" y="3028818"/>
            <a:ext cx="360040" cy="398869"/>
          </a:xfrm>
          <a:prstGeom prst="plus">
            <a:avLst>
              <a:gd name="adj" fmla="val 41461"/>
            </a:avLst>
          </a:prstGeom>
          <a:gradFill>
            <a:gsLst>
              <a:gs pos="7100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14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43"/>
            <a:ext cx="7040076" cy="1024783"/>
          </a:xfrm>
        </p:spPr>
        <p:txBody>
          <a:bodyPr/>
          <a:lstStyle/>
          <a:p>
            <a:r>
              <a:rPr lang="ru-RU" dirty="0" err="1" smtClean="0"/>
              <a:t>Календаризация</a:t>
            </a:r>
            <a:r>
              <a:rPr lang="ru-RU" dirty="0" smtClean="0"/>
              <a:t> внедрения проекта, влияние на доходы Агента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7601-06E6-485E-BA3A-7703564E030D}" type="slidenum">
              <a:rPr lang="ru-RU" smtClean="0"/>
              <a:t>7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7082" y="1450809"/>
            <a:ext cx="8352929" cy="537629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12" name="Прямоугольник 11"/>
          <p:cNvSpPr/>
          <p:nvPr/>
        </p:nvSpPr>
        <p:spPr>
          <a:xfrm>
            <a:off x="397082" y="1450809"/>
            <a:ext cx="2160241" cy="537629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1 кв. 2019</a:t>
            </a:r>
          </a:p>
          <a:p>
            <a:pPr algn="ctr"/>
            <a:r>
              <a:rPr lang="ru-RU" sz="1400" dirty="0" smtClean="0"/>
              <a:t>Выдача наличных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262939" y="1112981"/>
            <a:ext cx="5651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i="1" dirty="0" smtClean="0"/>
              <a:t>Поступление комиссии, экономия на ставке </a:t>
            </a:r>
            <a:r>
              <a:rPr lang="ru-RU" sz="1400" i="1" dirty="0" err="1" smtClean="0"/>
              <a:t>Эквайринга</a:t>
            </a:r>
            <a:endParaRPr lang="ru-RU" sz="1400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06458" y="2797944"/>
            <a:ext cx="8352929" cy="537629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15" name="Прямоугольник 14"/>
          <p:cNvSpPr/>
          <p:nvPr/>
        </p:nvSpPr>
        <p:spPr>
          <a:xfrm>
            <a:off x="406459" y="2797944"/>
            <a:ext cx="2149318" cy="528253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1 кв. 2019</a:t>
            </a:r>
          </a:p>
          <a:p>
            <a:pPr algn="ctr"/>
            <a:r>
              <a:rPr lang="ru-RU" sz="1400" dirty="0" smtClean="0"/>
              <a:t>Выдача наличных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269670" y="2211751"/>
            <a:ext cx="8452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i="1" dirty="0" smtClean="0"/>
              <a:t>Поступление комиссии, экономия на ставке </a:t>
            </a:r>
            <a:r>
              <a:rPr lang="ru-RU" sz="1400" i="1" dirty="0" err="1" smtClean="0"/>
              <a:t>Эквайринга</a:t>
            </a:r>
            <a:r>
              <a:rPr lang="ru-RU" sz="1400" i="1" dirty="0" smtClean="0"/>
              <a:t>, доп. выручка от увеличения потока клиентов, по итогу 2 </a:t>
            </a:r>
            <a:r>
              <a:rPr lang="ru-RU" sz="1400" i="1" dirty="0" err="1" smtClean="0"/>
              <a:t>кв</a:t>
            </a:r>
            <a:r>
              <a:rPr lang="ru-RU" sz="1400" i="1" dirty="0" smtClean="0"/>
              <a:t> – выплата ретро-бонуса</a:t>
            </a:r>
            <a:endParaRPr lang="ru-RU" sz="1400" i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55776" y="2788568"/>
            <a:ext cx="2160240" cy="537629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2 кв. 2019</a:t>
            </a:r>
          </a:p>
          <a:p>
            <a:pPr algn="ctr"/>
            <a:r>
              <a:rPr lang="ru-RU" sz="1400" dirty="0" smtClean="0"/>
              <a:t>Выдача наличных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15018" y="4195155"/>
            <a:ext cx="8352929" cy="537629"/>
          </a:xfrm>
          <a:prstGeom prst="rect">
            <a:avLst/>
          </a:prstGeom>
          <a:solidFill>
            <a:srgbClr val="C7EFD3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19" name="Прямоугольник 18"/>
          <p:cNvSpPr/>
          <p:nvPr/>
        </p:nvSpPr>
        <p:spPr>
          <a:xfrm>
            <a:off x="415019" y="4195155"/>
            <a:ext cx="2149318" cy="528253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1 кв. 2019</a:t>
            </a:r>
          </a:p>
          <a:p>
            <a:pPr algn="ctr"/>
            <a:r>
              <a:rPr lang="ru-RU" sz="1400" dirty="0" smtClean="0"/>
              <a:t>Выдача наличных</a:t>
            </a:r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564336" y="4185779"/>
            <a:ext cx="2160240" cy="537629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2 кв. 2019</a:t>
            </a:r>
          </a:p>
          <a:p>
            <a:pPr algn="ctr"/>
            <a:r>
              <a:rPr lang="ru-RU" sz="1400" dirty="0" smtClean="0"/>
              <a:t>Выдача наличных</a:t>
            </a:r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705353" y="4185779"/>
            <a:ext cx="4062594" cy="537629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3 - 4 кв.2019</a:t>
            </a:r>
          </a:p>
          <a:p>
            <a:pPr algn="ctr"/>
            <a:r>
              <a:rPr lang="ru-RU" sz="1400" dirty="0" smtClean="0"/>
              <a:t>Выдача наличных / Платежи /Пополнение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251520" y="3584681"/>
            <a:ext cx="8452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i="1" dirty="0" smtClean="0"/>
              <a:t>Поступление комиссии, экономия на ставке </a:t>
            </a:r>
            <a:r>
              <a:rPr lang="ru-RU" sz="1400" i="1" dirty="0" err="1" smtClean="0"/>
              <a:t>Эквайринга</a:t>
            </a:r>
            <a:r>
              <a:rPr lang="ru-RU" sz="1400" i="1" dirty="0" smtClean="0"/>
              <a:t>, доп. выручка от увеличения потока клиентов, по итогу 3 и 4 </a:t>
            </a:r>
            <a:r>
              <a:rPr lang="ru-RU" sz="1400" i="1" dirty="0" err="1" smtClean="0"/>
              <a:t>кв</a:t>
            </a:r>
            <a:r>
              <a:rPr lang="ru-RU" sz="1400" i="1" dirty="0" smtClean="0"/>
              <a:t> – выплата ретро-бонуса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73887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330" y="3222717"/>
            <a:ext cx="2384888" cy="19223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Требования к Банковскому платежному агенту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7601-06E6-485E-BA3A-7703564E030D}" type="slidenum">
              <a:rPr lang="ru-RU" smtClean="0"/>
              <a:t>8</a:t>
            </a:fld>
            <a:endParaRPr lang="ru-RU"/>
          </a:p>
        </p:txBody>
      </p:sp>
      <p:grpSp>
        <p:nvGrpSpPr>
          <p:cNvPr id="29" name="Группа 28"/>
          <p:cNvGrpSpPr/>
          <p:nvPr/>
        </p:nvGrpSpPr>
        <p:grpSpPr>
          <a:xfrm>
            <a:off x="611560" y="1040453"/>
            <a:ext cx="7947650" cy="2643262"/>
            <a:chOff x="411539" y="1214613"/>
            <a:chExt cx="6845435" cy="2243207"/>
          </a:xfrm>
        </p:grpSpPr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44615" y="2764401"/>
              <a:ext cx="6588563" cy="23507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b">
              <a:spAutoFit/>
            </a:bodyPr>
            <a:lstStyle/>
            <a:p>
              <a:pPr marL="285750" marR="0" lvl="0" indent="-285750" defTabSz="330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521700" algn="r"/>
                </a:tabLst>
                <a:defRPr/>
              </a:pPr>
              <a:r>
                <a:rPr lang="ru-RU" altLang="de-DE" dirty="0">
                  <a:solidFill>
                    <a:srgbClr val="000000"/>
                  </a:solidFill>
                </a:rPr>
                <a:t>К</a:t>
              </a:r>
              <a:r>
                <a:rPr lang="ru-RU" altLang="de-DE" dirty="0" smtClean="0">
                  <a:solidFill>
                    <a:srgbClr val="000000"/>
                  </a:solidFill>
                </a:rPr>
                <a:t>ассовое </a:t>
              </a:r>
              <a:r>
                <a:rPr lang="ru-RU" altLang="de-DE" dirty="0">
                  <a:solidFill>
                    <a:srgbClr val="000000"/>
                  </a:solidFill>
                </a:rPr>
                <a:t>оборудование </a:t>
              </a:r>
              <a:r>
                <a:rPr lang="ru-RU" altLang="de-DE" dirty="0" err="1">
                  <a:solidFill>
                    <a:srgbClr val="000000"/>
                  </a:solidFill>
                </a:rPr>
                <a:t>Эвотор</a:t>
              </a:r>
              <a:endParaRPr lang="en-US" altLang="de-DE" dirty="0">
                <a:solidFill>
                  <a:srgbClr val="000000"/>
                </a:solidFill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11539" y="1214613"/>
              <a:ext cx="6483600" cy="527648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b">
              <a:spAutoFit/>
            </a:bodyPr>
            <a:lstStyle/>
            <a:p>
              <a:pPr marL="285750" marR="0" lvl="0" indent="-285750" algn="l" defTabSz="330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521700" algn="r"/>
                </a:tabLst>
                <a:defRPr/>
              </a:pPr>
              <a:r>
                <a:rPr kumimoji="0" lang="ru-RU" altLang="de-DE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Форма налогообложения предприятия: УСН</a:t>
              </a:r>
              <a:r>
                <a:rPr kumimoji="0" lang="ru-RU" altLang="de-DE" b="1" i="0" u="none" strike="noStrike" kern="120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 </a:t>
              </a:r>
              <a:r>
                <a:rPr lang="ru-RU" altLang="de-DE" b="1" dirty="0">
                  <a:solidFill>
                    <a:srgbClr val="000000"/>
                  </a:solidFill>
                </a:rPr>
                <a:t> </a:t>
              </a:r>
              <a:r>
                <a:rPr lang="ru-RU" altLang="de-DE" b="1" dirty="0" smtClean="0">
                  <a:solidFill>
                    <a:srgbClr val="000000"/>
                  </a:solidFill>
                </a:rPr>
                <a:t>или  </a:t>
              </a:r>
              <a:r>
                <a:rPr kumimoji="0" lang="ru-RU" altLang="de-DE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ЕНВД +</a:t>
              </a:r>
              <a:r>
                <a:rPr kumimoji="0" lang="ru-RU" altLang="de-DE" b="1" i="0" u="none" strike="noStrike" kern="120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 УСН</a:t>
              </a:r>
              <a:endParaRPr kumimoji="0" lang="en-US" altLang="de-DE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431707" y="2320652"/>
              <a:ext cx="3440510" cy="234510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b">
              <a:spAutoFit/>
            </a:bodyPr>
            <a:lstStyle/>
            <a:p>
              <a:pPr marL="285750" indent="-285750" defTabSz="330200">
                <a:buFont typeface="Arial" panose="020B0604020202020204" pitchFamily="34" charset="0"/>
                <a:buChar char="•"/>
                <a:tabLst>
                  <a:tab pos="8521700" algn="r"/>
                </a:tabLst>
              </a:pPr>
              <a:r>
                <a:rPr lang="ru-RU" altLang="de-DE" dirty="0">
                  <a:solidFill>
                    <a:srgbClr val="000000"/>
                  </a:solidFill>
                </a:rPr>
                <a:t>Наличие эквайринга в </a:t>
              </a:r>
              <a:r>
                <a:rPr lang="ru-RU" altLang="de-DE" dirty="0" smtClean="0">
                  <a:solidFill>
                    <a:srgbClr val="000000"/>
                  </a:solidFill>
                </a:rPr>
                <a:t>Сбербанке</a:t>
              </a:r>
              <a:endParaRPr lang="en-US" altLang="de-DE" dirty="0">
                <a:solidFill>
                  <a:srgbClr val="000000"/>
                </a:solidFill>
              </a:endParaRPr>
            </a:p>
          </p:txBody>
        </p:sp>
        <p:sp>
          <p:nvSpPr>
            <p:cNvPr id="22" name="Rectangle 16"/>
            <p:cNvSpPr>
              <a:spLocks noChangeArrowheads="1"/>
            </p:cNvSpPr>
            <p:nvPr/>
          </p:nvSpPr>
          <p:spPr bwMode="auto">
            <a:xfrm>
              <a:off x="411539" y="1881860"/>
              <a:ext cx="6845435" cy="263824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b">
              <a:spAutoFit/>
            </a:bodyPr>
            <a:lstStyle/>
            <a:p>
              <a:pPr marL="285750" indent="-285750" defTabSz="330200">
                <a:buFont typeface="Arial" panose="020B0604020202020204" pitchFamily="34" charset="0"/>
                <a:buChar char="•"/>
                <a:tabLst>
                  <a:tab pos="8521700" algn="r"/>
                </a:tabLst>
              </a:pPr>
              <a:r>
                <a:rPr lang="ru-RU" altLang="de-DE" dirty="0">
                  <a:solidFill>
                    <a:srgbClr val="000000"/>
                  </a:solidFill>
                </a:rPr>
                <a:t>Наличие расчётного счета в </a:t>
              </a:r>
              <a:r>
                <a:rPr lang="ru-RU" altLang="de-DE" dirty="0" smtClean="0">
                  <a:solidFill>
                    <a:srgbClr val="000000"/>
                  </a:solidFill>
                </a:rPr>
                <a:t>Сбербанке/открыть </a:t>
              </a:r>
              <a:r>
                <a:rPr lang="ru-RU" altLang="de-DE" dirty="0">
                  <a:solidFill>
                    <a:srgbClr val="000000"/>
                  </a:solidFill>
                </a:rPr>
                <a:t>расчетный </a:t>
              </a:r>
              <a:r>
                <a:rPr lang="ru-RU" altLang="de-DE" dirty="0" smtClean="0">
                  <a:solidFill>
                    <a:srgbClr val="000000"/>
                  </a:solidFill>
                </a:rPr>
                <a:t>счет</a:t>
              </a:r>
              <a:endParaRPr lang="en-US" altLang="de-DE" dirty="0">
                <a:solidFill>
                  <a:srgbClr val="000000"/>
                </a:solidFill>
              </a:endParaRPr>
            </a:p>
          </p:txBody>
        </p:sp>
        <p:sp>
          <p:nvSpPr>
            <p:cNvPr id="23" name="Rectangle 16"/>
            <p:cNvSpPr>
              <a:spLocks noChangeArrowheads="1"/>
            </p:cNvSpPr>
            <p:nvPr/>
          </p:nvSpPr>
          <p:spPr bwMode="auto">
            <a:xfrm>
              <a:off x="444615" y="3222745"/>
              <a:ext cx="6588563" cy="23507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b">
              <a:spAutoFit/>
            </a:bodyPr>
            <a:lstStyle/>
            <a:p>
              <a:pPr marL="285750" marR="0" lvl="0" indent="-285750" defTabSz="330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521700" algn="r"/>
                </a:tabLst>
                <a:defRPr/>
              </a:pPr>
              <a:r>
                <a:rPr lang="ru-RU" altLang="de-DE" dirty="0" smtClean="0">
                  <a:solidFill>
                    <a:srgbClr val="000000"/>
                  </a:solidFill>
                </a:rPr>
                <a:t>Устойчивая связь / Интернет сигнал не менее 128 кб/с</a:t>
              </a:r>
              <a:endParaRPr lang="en-US" altLang="de-DE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640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3085"/>
            <a:ext cx="6752044" cy="1024783"/>
          </a:xfrm>
        </p:spPr>
        <p:txBody>
          <a:bodyPr/>
          <a:lstStyle/>
          <a:p>
            <a:r>
              <a:rPr lang="ru-RU" dirty="0" smtClean="0"/>
              <a:t>Как стать Банковским платежным агентом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7601-06E6-485E-BA3A-7703564E030D}" type="slidenum">
              <a:rPr lang="ru-RU" smtClean="0"/>
              <a:t>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331726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1. Если потенциальный Партнер не на УСН: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до 31.12.2018 - </a:t>
            </a:r>
            <a:r>
              <a:rPr lang="ru-RU" b="1" dirty="0">
                <a:solidFill>
                  <a:srgbClr val="FF0000"/>
                </a:solidFill>
              </a:rPr>
              <a:t>подать Заявление в ФНС по форме N 26.2-1</a:t>
            </a:r>
          </a:p>
          <a:p>
            <a:r>
              <a:rPr lang="ru-RU" b="1" dirty="0">
                <a:solidFill>
                  <a:srgbClr val="FF0000"/>
                </a:solidFill>
              </a:rPr>
              <a:t>для перехода на  УСН в дополнение к ЕНВД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2356520"/>
            <a:ext cx="7416824" cy="1992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2. Подключить РКО и </a:t>
            </a:r>
            <a:r>
              <a:rPr lang="ru-RU" b="1" dirty="0" err="1" smtClean="0">
                <a:solidFill>
                  <a:schemeClr val="bg1">
                    <a:lumMod val="50000"/>
                  </a:schemeClr>
                </a:solidFill>
              </a:rPr>
              <a:t>Эквайринг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ПАО Сбербанк </a:t>
            </a:r>
          </a:p>
          <a:p>
            <a:endParaRPr lang="ru-RU" sz="11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3. Подписать договор Банковского платежного агента</a:t>
            </a:r>
          </a:p>
          <a:p>
            <a:endParaRPr lang="ru-RU" sz="105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4. Получить 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</a:rPr>
              <a:t>ОКВЭД № 6619 (налоговая/личный кабинет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on-line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endParaRPr lang="ru-RU" sz="105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5. Зарегистрировать </a:t>
            </a:r>
            <a:r>
              <a:rPr lang="ru-RU" b="1" dirty="0" err="1">
                <a:solidFill>
                  <a:schemeClr val="bg1">
                    <a:lumMod val="50000"/>
                  </a:schemeClr>
                </a:solidFill>
              </a:rPr>
              <a:t>Эвотор</a:t>
            </a:r>
            <a:r>
              <a:rPr lang="ru-RU" b="1" dirty="0">
                <a:solidFill>
                  <a:schemeClr val="bg1">
                    <a:lumMod val="50000"/>
                  </a:schemeClr>
                </a:solidFill>
              </a:rPr>
              <a:t> в ФНС </a:t>
            </a:r>
            <a:endParaRPr lang="ru-RU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bg1">
                    <a:lumMod val="50000"/>
                  </a:schemeClr>
                </a:solidFill>
              </a:rPr>
              <a:t>- в </a:t>
            </a:r>
            <a:r>
              <a:rPr lang="ru-RU" sz="1600" dirty="0">
                <a:solidFill>
                  <a:schemeClr val="bg1">
                    <a:lumMod val="50000"/>
                  </a:schemeClr>
                </a:solidFill>
              </a:rPr>
              <a:t>случае аренды у банка регистрацию проводит банковский </a:t>
            </a:r>
            <a:r>
              <a:rPr lang="ru-RU" sz="1600" dirty="0" smtClean="0">
                <a:solidFill>
                  <a:schemeClr val="bg1">
                    <a:lumMod val="50000"/>
                  </a:schemeClr>
                </a:solidFill>
              </a:rPr>
              <a:t>специалист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4488251"/>
            <a:ext cx="6768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(Информационные материалы и инструкции в Приложении) </a:t>
            </a:r>
            <a:endParaRPr lang="ru-RU" sz="16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12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3045&quot;&gt;&lt;version val=&quot;24190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.%m.%Y&lt;/m_strFormatTime&gt;&lt;m_yearfmt&gt;&lt;begin val=&quot;0&quot;/&gt;&lt;end val=&quot;0&quot;/&gt;&lt;/m_yearfmt&gt;&lt;/m_precDefaultDate&gt;&lt;m_precDefaultYear&gt;&lt;m_yearfmt&gt;&lt;begin val=&quot;0&quot;/&gt;&lt;end val=&quot;4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2&quot;&gt;&lt;elem m_fUsage=&quot;3.87559000000000030000E+000&quot;&gt;&lt;m_msothmcolidx val=&quot;0&quot;/&gt;&lt;m_rgb r=&quot;06&quot; g=&quot;06&quot; b=&quot;E1&quot;/&gt;&lt;m_nBrightness val=&quot;0&quot;/&gt;&lt;/elem&gt;&lt;elem m_fUsage=&quot;8.10000000000000050000E-001&quot;&gt;&lt;m_msothmcolidx val=&quot;0&quot;/&gt;&lt;m_rgb r=&quot;0B&quot; g=&quot;59&quot; b=&quot;2A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Главный слайд">
  <a:themeElements>
    <a:clrScheme name="Custom 7">
      <a:dk1>
        <a:srgbClr val="000000"/>
      </a:dk1>
      <a:lt1>
        <a:sysClr val="window" lastClr="FFFFFF"/>
      </a:lt1>
      <a:dk2>
        <a:srgbClr val="95C23F"/>
      </a:dk2>
      <a:lt2>
        <a:srgbClr val="EEECE1"/>
      </a:lt2>
      <a:accent1>
        <a:srgbClr val="0B592A"/>
      </a:accent1>
      <a:accent2>
        <a:srgbClr val="328263"/>
      </a:accent2>
      <a:accent3>
        <a:srgbClr val="FF6600"/>
      </a:accent3>
      <a:accent4>
        <a:srgbClr val="C6DE27"/>
      </a:accent4>
      <a:accent5>
        <a:srgbClr val="17AF38"/>
      </a:accent5>
      <a:accent6>
        <a:srgbClr val="FFAE18"/>
      </a:accent6>
      <a:hlink>
        <a:srgbClr val="0B592A"/>
      </a:hlink>
      <a:folHlink>
        <a:srgbClr val="17AF38"/>
      </a:folHlink>
    </a:clrScheme>
    <a:fontScheme name="Custom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ber_present_gedonizm1">
  <a:themeElements>
    <a:clrScheme name="sber_present_gedonizm1 14">
      <a:dk1>
        <a:srgbClr val="000000"/>
      </a:dk1>
      <a:lt1>
        <a:srgbClr val="FFFFFF"/>
      </a:lt1>
      <a:dk2>
        <a:srgbClr val="292929"/>
      </a:dk2>
      <a:lt2>
        <a:srgbClr val="808080"/>
      </a:lt2>
      <a:accent1>
        <a:srgbClr val="7DC244"/>
      </a:accent1>
      <a:accent2>
        <a:srgbClr val="FF9900"/>
      </a:accent2>
      <a:accent3>
        <a:srgbClr val="FFFFFF"/>
      </a:accent3>
      <a:accent4>
        <a:srgbClr val="000000"/>
      </a:accent4>
      <a:accent5>
        <a:srgbClr val="BFDDB0"/>
      </a:accent5>
      <a:accent6>
        <a:srgbClr val="E78A00"/>
      </a:accent6>
      <a:hlink>
        <a:srgbClr val="00703C"/>
      </a:hlink>
      <a:folHlink>
        <a:srgbClr val="439639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-1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-128" charset="-128"/>
          </a:defRPr>
        </a:defPPr>
      </a:lstStyle>
    </a:lnDef>
  </a:objectDefaults>
  <a:extraClrSchemeLst>
    <a:extraClrScheme>
      <a:clrScheme name="sber_present_gedoniz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841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C5E0B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ber_present_gedonizm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CC841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C5E0B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ber_present_gedonizm1 14">
        <a:dk1>
          <a:srgbClr val="000000"/>
        </a:dk1>
        <a:lt1>
          <a:srgbClr val="FFFFFF"/>
        </a:lt1>
        <a:dk2>
          <a:srgbClr val="292929"/>
        </a:dk2>
        <a:lt2>
          <a:srgbClr val="808080"/>
        </a:lt2>
        <a:accent1>
          <a:srgbClr val="7DC244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BFDDB0"/>
        </a:accent5>
        <a:accent6>
          <a:srgbClr val="E78A00"/>
        </a:accent6>
        <a:hlink>
          <a:srgbClr val="00703C"/>
        </a:hlink>
        <a:folHlink>
          <a:srgbClr val="43963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44286</TotalTime>
  <Words>790</Words>
  <Application>Microsoft Office PowerPoint</Application>
  <PresentationFormat>Произвольный</PresentationFormat>
  <Paragraphs>133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Century Schoolbook</vt:lpstr>
      <vt:lpstr>Wingdings</vt:lpstr>
      <vt:lpstr>ヒラギノ角ゴ Pro W3</vt:lpstr>
      <vt:lpstr>Главный слайд</vt:lpstr>
      <vt:lpstr>sber_present_gedonizm1</vt:lpstr>
      <vt:lpstr>think-cell Slide</vt:lpstr>
      <vt:lpstr>ПРОЕКТ АГЕНТСКАЯ СЕТЬ 2019</vt:lpstr>
      <vt:lpstr>ПРОЕКТ АГЕНТСКАЯ СЕТЬ 2019  1 шаг развития проекта - снятие наличных   </vt:lpstr>
      <vt:lpstr>Плюсы для участников проекта Агентская сеть</vt:lpstr>
      <vt:lpstr>Доходы и расходы Банковского платежного агента</vt:lpstr>
      <vt:lpstr>Пример доходов и расходов для Агента</vt:lpstr>
      <vt:lpstr>Мотивационная программа: Ретро-бонус</vt:lpstr>
      <vt:lpstr>Календаризация внедрения проекта, влияние на доходы Агента</vt:lpstr>
      <vt:lpstr>Требования к Банковскому платежному агенту</vt:lpstr>
      <vt:lpstr>Как стать Банковским платежным агентом</vt:lpstr>
      <vt:lpstr>Описание услуги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Цыганова Алла Алексеевна</dc:creator>
  <cp:lastModifiedBy>Пользователь Windows</cp:lastModifiedBy>
  <cp:revision>2987</cp:revision>
  <cp:lastPrinted>2018-12-13T05:53:19Z</cp:lastPrinted>
  <dcterms:created xsi:type="dcterms:W3CDTF">2014-10-09T11:20:04Z</dcterms:created>
  <dcterms:modified xsi:type="dcterms:W3CDTF">2018-12-13T05:54:13Z</dcterms:modified>
</cp:coreProperties>
</file>